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7"/>
  </p:notesMasterIdLst>
  <p:handoutMasterIdLst>
    <p:handoutMasterId r:id="rId8"/>
  </p:handoutMasterIdLst>
  <p:sldIdLst>
    <p:sldId id="535" r:id="rId2"/>
    <p:sldId id="532" r:id="rId3"/>
    <p:sldId id="536" r:id="rId4"/>
    <p:sldId id="533" r:id="rId5"/>
    <p:sldId id="534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AD"/>
    <a:srgbClr val="AD5693"/>
    <a:srgbClr val="974387"/>
    <a:srgbClr val="EBF0E0"/>
    <a:srgbClr val="D4A8C6"/>
    <a:srgbClr val="9DCBA0"/>
    <a:srgbClr val="763C82"/>
    <a:srgbClr val="C0CF9D"/>
    <a:srgbClr val="E6E6E6"/>
    <a:srgbClr val="C7D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71" autoAdjust="0"/>
    <p:restoredTop sz="96925" autoAdjust="0"/>
  </p:normalViewPr>
  <p:slideViewPr>
    <p:cSldViewPr>
      <p:cViewPr varScale="1">
        <p:scale>
          <a:sx n="90" d="100"/>
          <a:sy n="90" d="100"/>
        </p:scale>
        <p:origin x="102" y="498"/>
      </p:cViewPr>
      <p:guideLst>
        <p:guide orient="horz" pos="119"/>
        <p:guide pos="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408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39FFA-0F1A-413B-9BFE-941741C2D487}" type="datetimeFigureOut">
              <a:rPr lang="ko-KR" altLang="en-US" smtClean="0"/>
              <a:pPr/>
              <a:t>2022-03-15 Tuesday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E8097-7531-4C06-8889-FE1FF84836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329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F0AE-7B65-4C9A-8729-A5D1A0ABE57B}" type="datetimeFigureOut">
              <a:rPr lang="ko-KR" altLang="en-US" smtClean="0"/>
              <a:pPr/>
              <a:t>2022-03-15 Tuesday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72E7F-A2FE-4F50-A94D-8786A43CAC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048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저작권">
    <p:bg>
      <p:bgPr>
        <a:solidFill>
          <a:srgbClr val="FFE6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7">
            <a:extLst>
              <a:ext uri="{FF2B5EF4-FFF2-40B4-BE49-F238E27FC236}">
                <a16:creationId xmlns:a16="http://schemas.microsoft.com/office/drawing/2014/main" id="{86410889-0442-4231-B9CA-3F0F289FD4E1}"/>
              </a:ext>
            </a:extLst>
          </p:cNvPr>
          <p:cNvSpPr txBox="1"/>
          <p:nvPr userDrawn="1"/>
        </p:nvSpPr>
        <p:spPr>
          <a:xfrm>
            <a:off x="467544" y="5574217"/>
            <a:ext cx="7991475" cy="13542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solidFill>
                <a:srgbClr val="222222"/>
              </a:solidFill>
              <a:ea typeface="맑은 고딕" pitchFamily="50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[</a:t>
            </a:r>
            <a:r>
              <a:rPr kumimoji="0"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강의교안 이용 안내</a:t>
            </a:r>
            <a:r>
              <a:rPr kumimoji="0" lang="en-US" altLang="ko-KR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ea typeface="맑은 고딕" pitchFamily="50" charset="-127"/>
            </a:endParaRPr>
          </a:p>
          <a:p>
            <a:pPr marL="171450" indent="-1714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000" dirty="0">
                <a:ea typeface="맑은 고딕" pitchFamily="50" charset="-127"/>
              </a:rPr>
              <a:t>본 강의교안의 저작권은 </a:t>
            </a:r>
            <a:r>
              <a:rPr kumimoji="0" lang="ko-KR" altLang="en-US" sz="1000" dirty="0" err="1">
                <a:ea typeface="맑은 고딕" pitchFamily="50" charset="-127"/>
              </a:rPr>
              <a:t>한빛아카데미</a:t>
            </a:r>
            <a:r>
              <a:rPr kumimoji="0" lang="ko-KR" altLang="en-US" sz="1000" dirty="0">
                <a:ea typeface="맑은 고딕" pitchFamily="50" charset="-127"/>
              </a:rPr>
              <a:t>㈜에 있습니다</a:t>
            </a:r>
            <a:r>
              <a:rPr kumimoji="0" lang="en-US" altLang="ko-KR" sz="1000" dirty="0">
                <a:ea typeface="맑은 고딕" pitchFamily="50" charset="-127"/>
              </a:rPr>
              <a:t>.</a:t>
            </a:r>
            <a:r>
              <a:rPr kumimoji="0" lang="ko-KR" altLang="en-US" sz="1000" dirty="0">
                <a:solidFill>
                  <a:srgbClr val="222222"/>
                </a:solidFill>
                <a:ea typeface="맑은 고딕" pitchFamily="50" charset="-127"/>
              </a:rPr>
              <a:t> </a:t>
            </a:r>
            <a:endParaRPr kumimoji="0" lang="en-US" altLang="ko-KR" sz="1000" dirty="0">
              <a:solidFill>
                <a:srgbClr val="222222"/>
              </a:solidFill>
              <a:ea typeface="맑은 고딕" pitchFamily="50" charset="-127"/>
            </a:endParaRPr>
          </a:p>
          <a:p>
            <a:pPr marL="171450" indent="-1714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이 자료를 무단으로 전제하거나 배포할 경우 저작권법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136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조에 의거하여 최고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5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년 이하의 징역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 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또는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5</a:t>
            </a:r>
            <a:r>
              <a:rPr kumimoji="0" lang="ko-KR" altLang="en-US" sz="1000" u="sng" dirty="0" err="1">
                <a:solidFill>
                  <a:srgbClr val="222222"/>
                </a:solidFill>
                <a:ea typeface="맑은 고딕" pitchFamily="50" charset="-127"/>
              </a:rPr>
              <a:t>천만원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 이하의 벌금에 처할 수 있고 이를 병과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(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倂科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)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할 수도 있습니다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.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dirty="0">
              <a:ea typeface="맑은 고딕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D3C86BF-9989-42A1-A888-E7DC9087D8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554" y="437571"/>
            <a:ext cx="1057765" cy="846212"/>
          </a:xfrm>
          <a:prstGeom prst="rect">
            <a:avLst/>
          </a:prstGeom>
        </p:spPr>
      </p:pic>
      <p:pic>
        <p:nvPicPr>
          <p:cNvPr id="6" name="그림 5" descr="시계이(가) 표시된 사진&#10;&#10;자동 생성된 설명">
            <a:extLst>
              <a:ext uri="{FF2B5EF4-FFF2-40B4-BE49-F238E27FC236}">
                <a16:creationId xmlns:a16="http://schemas.microsoft.com/office/drawing/2014/main" id="{ACE57F89-61A9-44E2-A0E6-2A26241FA6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1" y="128993"/>
            <a:ext cx="6725574" cy="5445224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E8EA143B-EB7A-4191-A310-E154AE75AC27}"/>
              </a:ext>
            </a:extLst>
          </p:cNvPr>
          <p:cNvGrpSpPr/>
          <p:nvPr userDrawn="1"/>
        </p:nvGrpSpPr>
        <p:grpSpPr>
          <a:xfrm>
            <a:off x="5004048" y="3717032"/>
            <a:ext cx="2861255" cy="2304256"/>
            <a:chOff x="5076056" y="3933056"/>
            <a:chExt cx="3336427" cy="2592338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34300611-ED0B-4277-AC81-39A32914EA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6095" y="3933056"/>
              <a:ext cx="2976388" cy="2592338"/>
            </a:xfrm>
            <a:prstGeom prst="rect">
              <a:avLst/>
            </a:prstGeom>
          </p:spPr>
        </p:pic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19C4392-691D-4A6D-BB6E-D87D08B7C13D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87ACF1DE-6665-4227-98CC-178860928CE9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839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FE6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시계이(가) 표시된 사진&#10;&#10;자동 생성된 설명">
            <a:extLst>
              <a:ext uri="{FF2B5EF4-FFF2-40B4-BE49-F238E27FC236}">
                <a16:creationId xmlns:a16="http://schemas.microsoft.com/office/drawing/2014/main" id="{ACE57F89-61A9-44E2-A0E6-2A26241FA6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1" y="128993"/>
            <a:ext cx="6725574" cy="544522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D3C86BF-9989-42A1-A888-E7DC9087D8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554" y="437571"/>
            <a:ext cx="1057765" cy="846212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E8EA143B-EB7A-4191-A310-E154AE75AC27}"/>
              </a:ext>
            </a:extLst>
          </p:cNvPr>
          <p:cNvGrpSpPr/>
          <p:nvPr userDrawn="1"/>
        </p:nvGrpSpPr>
        <p:grpSpPr>
          <a:xfrm>
            <a:off x="5148063" y="4247667"/>
            <a:ext cx="2337857" cy="2040235"/>
            <a:chOff x="5076056" y="4365104"/>
            <a:chExt cx="2520280" cy="2160290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19C4392-691D-4A6D-BB6E-D87D08B7C13D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87ACF1DE-6665-4227-98CC-178860928CE9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제목 13">
            <a:extLst>
              <a:ext uri="{FF2B5EF4-FFF2-40B4-BE49-F238E27FC236}">
                <a16:creationId xmlns:a16="http://schemas.microsoft.com/office/drawing/2014/main" id="{2E24C320-CDE6-4630-83B2-85D0399CA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244" y="5733256"/>
            <a:ext cx="7437512" cy="1008112"/>
          </a:xfrm>
        </p:spPr>
        <p:txBody>
          <a:bodyPr>
            <a:noAutofit/>
          </a:bodyPr>
          <a:lstStyle>
            <a:lvl1pPr algn="l">
              <a:defRPr sz="3400" b="1">
                <a:solidFill>
                  <a:schemeClr val="tx1"/>
                </a:solidFill>
                <a:latin typeface="+mj-lt"/>
                <a:ea typeface="아리따M" pitchFamily="18" charset="-127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8B28BF4A-C6E9-4915-A8D9-E054DC69ADE3}"/>
              </a:ext>
            </a:extLst>
          </p:cNvPr>
          <p:cNvGrpSpPr/>
          <p:nvPr userDrawn="1"/>
        </p:nvGrpSpPr>
        <p:grpSpPr>
          <a:xfrm>
            <a:off x="5004048" y="3717032"/>
            <a:ext cx="2861255" cy="2304256"/>
            <a:chOff x="5076056" y="3933056"/>
            <a:chExt cx="3336427" cy="2592338"/>
          </a:xfrm>
        </p:grpSpPr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37C7F911-86B5-45CD-AC7B-8532C573E8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6095" y="3933056"/>
              <a:ext cx="2976388" cy="2592338"/>
            </a:xfrm>
            <a:prstGeom prst="rect">
              <a:avLst/>
            </a:prstGeom>
          </p:spPr>
        </p:pic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CF6B4DCC-822B-450A-826C-7E7CBD15EBFF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AEB39D77-9595-4D2C-ABEA-3D1EA8503E4A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534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539552" y="184745"/>
            <a:ext cx="7560840" cy="548680"/>
          </a:xfrm>
        </p:spPr>
        <p:txBody>
          <a:bodyPr/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3B394BB8-8022-47B5-AFFE-602E470A1A99}"/>
              </a:ext>
            </a:extLst>
          </p:cNvPr>
          <p:cNvGrpSpPr/>
          <p:nvPr userDrawn="1"/>
        </p:nvGrpSpPr>
        <p:grpSpPr>
          <a:xfrm>
            <a:off x="0" y="907564"/>
            <a:ext cx="9144000" cy="487"/>
            <a:chOff x="0" y="907564"/>
            <a:chExt cx="9144000" cy="487"/>
          </a:xfrm>
        </p:grpSpPr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83A8AB61-3B6D-4448-BD4D-E1F5F872AABD}"/>
                </a:ext>
              </a:extLst>
            </p:cNvPr>
            <p:cNvCxnSpPr/>
            <p:nvPr userDrawn="1"/>
          </p:nvCxnSpPr>
          <p:spPr>
            <a:xfrm>
              <a:off x="2124744" y="908051"/>
              <a:ext cx="2339752" cy="0"/>
            </a:xfrm>
            <a:prstGeom prst="line">
              <a:avLst/>
            </a:prstGeom>
            <a:ln w="76200">
              <a:solidFill>
                <a:srgbClr val="9DCBA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2A252BC3-DC9E-40A8-82EF-4EA824E345B8}"/>
                </a:ext>
              </a:extLst>
            </p:cNvPr>
            <p:cNvCxnSpPr/>
            <p:nvPr userDrawn="1"/>
          </p:nvCxnSpPr>
          <p:spPr>
            <a:xfrm>
              <a:off x="4464496" y="908051"/>
              <a:ext cx="2339752" cy="0"/>
            </a:xfrm>
            <a:prstGeom prst="line">
              <a:avLst/>
            </a:prstGeom>
            <a:ln w="76200">
              <a:solidFill>
                <a:srgbClr val="C0DEC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36B825EF-1A70-4CF4-A6CA-A2ADE76A72B5}"/>
                </a:ext>
              </a:extLst>
            </p:cNvPr>
            <p:cNvCxnSpPr/>
            <p:nvPr userDrawn="1"/>
          </p:nvCxnSpPr>
          <p:spPr>
            <a:xfrm>
              <a:off x="6804248" y="907564"/>
              <a:ext cx="2339752" cy="0"/>
            </a:xfrm>
            <a:prstGeom prst="line">
              <a:avLst/>
            </a:prstGeom>
            <a:ln w="76200">
              <a:solidFill>
                <a:srgbClr val="DCECDD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1702A5D1-A1A7-41E6-9C71-CC3110FF0014}"/>
                </a:ext>
              </a:extLst>
            </p:cNvPr>
            <p:cNvCxnSpPr/>
            <p:nvPr userDrawn="1"/>
          </p:nvCxnSpPr>
          <p:spPr>
            <a:xfrm>
              <a:off x="0" y="908051"/>
              <a:ext cx="2339752" cy="0"/>
            </a:xfrm>
            <a:prstGeom prst="line">
              <a:avLst/>
            </a:prstGeom>
            <a:ln w="76200">
              <a:solidFill>
                <a:srgbClr val="559E5B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71DF547D-533D-4B8A-87AD-7F8DC9D52D1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30206" y="1124744"/>
            <a:ext cx="4041794" cy="5400600"/>
          </a:xfrm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0"/>
              </a:spcBef>
              <a:buClr>
                <a:srgbClr val="559E5B"/>
              </a:buClr>
              <a:buFont typeface="Wingdings" pitchFamily="2" charset="2"/>
              <a:buChar char="n"/>
              <a:defRPr sz="1600" b="1">
                <a:latin typeface="+mn-ea"/>
                <a:ea typeface="+mn-ea"/>
              </a:defRPr>
            </a:lvl1pPr>
            <a:lvl2pPr marL="447675" indent="-180975">
              <a:spcAft>
                <a:spcPts val="400"/>
              </a:spcAft>
              <a:buClr>
                <a:srgbClr val="9DCBA0"/>
              </a:buClr>
              <a:buFont typeface="Wingdings" pitchFamily="2" charset="2"/>
              <a:buChar char="§"/>
              <a:defRPr sz="1400"/>
            </a:lvl2pPr>
            <a:lvl3pPr marL="628650" indent="-180975">
              <a:spcAft>
                <a:spcPts val="300"/>
              </a:spcAft>
              <a:buClr>
                <a:srgbClr val="9DCBA0"/>
              </a:buClr>
              <a:buFont typeface="Arial" pitchFamily="34" charset="0"/>
              <a:buChar char="•"/>
              <a:defRPr sz="1200"/>
            </a:lvl3pPr>
            <a:lvl4pPr marL="809625" indent="-180975">
              <a:spcAft>
                <a:spcPts val="300"/>
              </a:spcAft>
              <a:buClr>
                <a:srgbClr val="9DCBA0"/>
              </a:buClr>
              <a:buSzPct val="96000"/>
              <a:defRPr sz="1100"/>
            </a:lvl4pPr>
            <a:lvl5pPr marL="990600" indent="-180975">
              <a:buClr>
                <a:srgbClr val="9DCBA0"/>
              </a:buClr>
              <a:defRPr sz="11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BAE2278-5FB7-4F36-BDC0-886A849984B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44008" y="1124744"/>
            <a:ext cx="4041794" cy="5400600"/>
          </a:xfrm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0"/>
              </a:spcBef>
              <a:buClr>
                <a:srgbClr val="559E5B"/>
              </a:buClr>
              <a:buFont typeface="Wingdings" pitchFamily="2" charset="2"/>
              <a:buChar char="n"/>
              <a:defRPr sz="1600" b="1">
                <a:latin typeface="+mn-ea"/>
                <a:ea typeface="+mn-ea"/>
              </a:defRPr>
            </a:lvl1pPr>
            <a:lvl2pPr marL="447675" indent="-180975">
              <a:spcAft>
                <a:spcPts val="400"/>
              </a:spcAft>
              <a:buClr>
                <a:srgbClr val="9DCBA0"/>
              </a:buClr>
              <a:buFont typeface="Wingdings" pitchFamily="2" charset="2"/>
              <a:buChar char="§"/>
              <a:defRPr sz="1400"/>
            </a:lvl2pPr>
            <a:lvl3pPr marL="628650" indent="-180975">
              <a:spcAft>
                <a:spcPts val="300"/>
              </a:spcAft>
              <a:buClr>
                <a:srgbClr val="9DCBA0"/>
              </a:buClr>
              <a:buFont typeface="Arial" pitchFamily="34" charset="0"/>
              <a:buChar char="•"/>
              <a:defRPr sz="1200"/>
            </a:lvl3pPr>
            <a:lvl4pPr marL="809625" indent="-180975">
              <a:spcAft>
                <a:spcPts val="300"/>
              </a:spcAft>
              <a:buClr>
                <a:srgbClr val="9DCBA0"/>
              </a:buClr>
              <a:buSzPct val="96000"/>
              <a:defRPr sz="1100"/>
            </a:lvl4pPr>
            <a:lvl5pPr marL="990600" indent="-180975">
              <a:buClr>
                <a:srgbClr val="9DCBA0"/>
              </a:buClr>
              <a:defRPr sz="11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0171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2022-03-15 Tuesday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76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C0A1B12-73D9-4125-9F37-486C7D85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30A3984-9083-4FBC-B8EE-CDD4F4863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E99858-BAA5-4F23-A77E-A4AD7CC42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4A7B72-6AE8-49C2-8F32-E8A725FD610D}" type="datetimeFigureOut">
              <a:rPr lang="ko-KR" altLang="en-US" smtClean="0"/>
              <a:pPr>
                <a:defRPr/>
              </a:pPr>
              <a:t>2022-03-15 Tuesday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EEE5B6-7F07-46DF-A7A9-0C79F2766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EE8739-597E-41C7-8A2F-4E5EE0B4E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DD98C4-AD35-4759-9571-E1AA62A00DA9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136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7" r:id="rId2"/>
    <p:sldLayoutId id="2147483685" r:id="rId3"/>
    <p:sldLayoutId id="2147483708" r:id="rId4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tmp"/><Relationship Id="rId5" Type="http://schemas.openxmlformats.org/officeDocument/2006/relationships/image" Target="../media/image11.tmp"/><Relationship Id="rId4" Type="http://schemas.openxmlformats.org/officeDocument/2006/relationships/image" Target="../media/image10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971600" y="163747"/>
            <a:ext cx="1738676" cy="28549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en-US" sz="1600" smtClean="0"/>
              <a:t>정보처리기사</a:t>
            </a:r>
            <a:endParaRPr lang="ko-KR" altLang="en-US" sz="16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735263"/>
              </p:ext>
            </p:extLst>
          </p:nvPr>
        </p:nvGraphicFramePr>
        <p:xfrm>
          <a:off x="130290" y="484152"/>
          <a:ext cx="3937654" cy="5762925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1490033978"/>
                    </a:ext>
                  </a:extLst>
                </a:gridCol>
                <a:gridCol w="2024605">
                  <a:extLst>
                    <a:ext uri="{9D8B030D-6E8A-4147-A177-3AD203B41FA5}">
                      <a16:colId xmlns:a16="http://schemas.microsoft.com/office/drawing/2014/main" val="2427333005"/>
                    </a:ext>
                  </a:extLst>
                </a:gridCol>
                <a:gridCol w="1048953">
                  <a:extLst>
                    <a:ext uri="{9D8B030D-6E8A-4147-A177-3AD203B41FA5}">
                      <a16:colId xmlns:a16="http://schemas.microsoft.com/office/drawing/2014/main" val="1511943260"/>
                    </a:ext>
                  </a:extLst>
                </a:gridCol>
              </a:tblGrid>
              <a:tr h="249632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과목명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필기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활용 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NCS 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능력단위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NCS 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세분류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27801"/>
                  </a:ext>
                </a:extLst>
              </a:tr>
              <a:tr h="249632">
                <a:tc rowSpan="4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소프트웨어 설계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요구사항 확인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</a:t>
                      </a:r>
                      <a:r>
                        <a:rPr lang="en-US" altLang="ko-KR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SW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28237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화면 설계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378291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애플리케이션 설계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81730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인터페이스 설계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329734"/>
                  </a:ext>
                </a:extLst>
              </a:tr>
              <a:tr h="249632">
                <a:tc row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소프트웨어 개발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입출력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</a:t>
                      </a:r>
                      <a:r>
                        <a:rPr lang="en-US" altLang="ko-KR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SW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39671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통합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550684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제품소프트웨어 패키징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909526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애플리케이션테스트 관리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3136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인터페이스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978648"/>
                  </a:ext>
                </a:extLst>
              </a:tr>
              <a:tr h="249632">
                <a:tc row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데이터베이스 구축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SQL 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DB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068704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SQL 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활용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629491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논리 데이터베이스 설계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065101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물리 데이터베이스 설계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19217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전환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040464"/>
                  </a:ext>
                </a:extLst>
              </a:tr>
              <a:tr h="249632">
                <a:tc rowSpan="3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프로그래밍 언어 활용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서버프로그램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</a:t>
                      </a:r>
                      <a:r>
                        <a:rPr lang="en-US" altLang="ko-KR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SW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729825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프로그래밍 언어 활용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258219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 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SW 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기초기술 활용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885881"/>
                  </a:ext>
                </a:extLst>
              </a:tr>
              <a:tr h="266229">
                <a:tc rowSpan="4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정보시스템 구축관리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소프트웨어개발 방법론 활용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</a:t>
                      </a:r>
                      <a:r>
                        <a:rPr lang="en-US" altLang="ko-KR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SW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59719"/>
                  </a:ext>
                </a:extLst>
              </a:tr>
              <a:tr h="2868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IT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프로젝트 </a:t>
                      </a: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정보시스템구축관리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IT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프로젝트관리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651613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소프트웨어 개발보안 구축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보안</a:t>
                      </a:r>
                      <a:endParaRPr lang="en-US" altLang="ko-KR" sz="1000" kern="0" spc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708181"/>
                  </a:ext>
                </a:extLst>
              </a:tr>
              <a:tr h="2496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시스템 보안 구축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5485" marR="55485" marT="15340" marB="15340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639619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150749"/>
              </p:ext>
            </p:extLst>
          </p:nvPr>
        </p:nvGraphicFramePr>
        <p:xfrm>
          <a:off x="4427984" y="2447665"/>
          <a:ext cx="3312368" cy="3912997"/>
        </p:xfrm>
        <a:graphic>
          <a:graphicData uri="http://schemas.openxmlformats.org/drawingml/2006/table">
            <a:tbl>
              <a:tblPr/>
              <a:tblGrid>
                <a:gridCol w="875279">
                  <a:extLst>
                    <a:ext uri="{9D8B030D-6E8A-4147-A177-3AD203B41FA5}">
                      <a16:colId xmlns:a16="http://schemas.microsoft.com/office/drawing/2014/main" val="1719014365"/>
                    </a:ext>
                  </a:extLst>
                </a:gridCol>
                <a:gridCol w="1645001">
                  <a:extLst>
                    <a:ext uri="{9D8B030D-6E8A-4147-A177-3AD203B41FA5}">
                      <a16:colId xmlns:a16="http://schemas.microsoft.com/office/drawing/2014/main" val="347803726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934475339"/>
                    </a:ext>
                  </a:extLst>
                </a:gridCol>
              </a:tblGrid>
              <a:tr h="486371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과목명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실기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활용 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NCS 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능력단위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NCS 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세분류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80392"/>
                  </a:ext>
                </a:extLst>
              </a:tr>
              <a:tr h="162814">
                <a:tc rowSpan="1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정보처리</a:t>
                      </a:r>
                      <a:endParaRPr lang="en-US" altLang="ko-KR" sz="1000" kern="0" spc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실무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요구사항 확인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</a:t>
                      </a:r>
                      <a:r>
                        <a:rPr lang="en-US" altLang="ko-KR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SW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360169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입출력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70889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통합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715744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제품소프트웨어 패키징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956459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서버프로그램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56188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인터페이스 구현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993904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프로그래밍 언어 활용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501024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 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SW 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기초 기술 활용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424022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화면 설계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437430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애플리케이션 테스트 관리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562466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SQL 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응용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DB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677055"/>
                  </a:ext>
                </a:extLst>
              </a:tr>
              <a:tr h="1628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소프트웨어개발보안구축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보안</a:t>
                      </a:r>
                      <a:endParaRPr lang="en-US" altLang="ko-KR" sz="1000" kern="0" spc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엔지니어링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020793"/>
                  </a:ext>
                </a:extLst>
              </a:tr>
            </a:tbl>
          </a:graphicData>
        </a:graphic>
      </p:graphicFrame>
      <p:cxnSp>
        <p:nvCxnSpPr>
          <p:cNvPr id="29" name="꺾인 연결선 28"/>
          <p:cNvCxnSpPr>
            <a:stCxn id="32" idx="1"/>
            <a:endCxn id="31" idx="0"/>
          </p:cNvCxnSpPr>
          <p:nvPr/>
        </p:nvCxnSpPr>
        <p:spPr>
          <a:xfrm rot="10800000" flipV="1">
            <a:off x="4808877" y="707605"/>
            <a:ext cx="289158" cy="475566"/>
          </a:xfrm>
          <a:prstGeom prst="bentConnector2">
            <a:avLst/>
          </a:prstGeom>
          <a:ln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순서도: 처리 29"/>
          <p:cNvSpPr/>
          <p:nvPr/>
        </p:nvSpPr>
        <p:spPr>
          <a:xfrm>
            <a:off x="4533344" y="760021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25" smtClean="0">
                <a:solidFill>
                  <a:schemeClr val="tx1"/>
                </a:solidFill>
              </a:rPr>
              <a:t>무형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31" name="순서도: 처리 30"/>
          <p:cNvSpPr/>
          <p:nvPr/>
        </p:nvSpPr>
        <p:spPr>
          <a:xfrm>
            <a:off x="4427984" y="1183171"/>
            <a:ext cx="761785" cy="22031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900" smtClean="0">
                <a:solidFill>
                  <a:schemeClr val="tx1"/>
                </a:solidFill>
              </a:rPr>
              <a:t>컴퓨터시스템</a:t>
            </a:r>
            <a:endParaRPr lang="en-US" altLang="ko-KR" sz="900" smtClean="0">
              <a:solidFill>
                <a:schemeClr val="tx1"/>
              </a:solidFill>
            </a:endParaRPr>
          </a:p>
        </p:txBody>
      </p:sp>
      <p:sp>
        <p:nvSpPr>
          <p:cNvPr id="32" name="순서도: 처리 31"/>
          <p:cNvSpPr/>
          <p:nvPr/>
        </p:nvSpPr>
        <p:spPr>
          <a:xfrm>
            <a:off x="5098035" y="574314"/>
            <a:ext cx="343442" cy="26658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sw</a:t>
            </a:r>
          </a:p>
        </p:txBody>
      </p:sp>
      <p:sp>
        <p:nvSpPr>
          <p:cNvPr id="33" name="순서도: 처리 32"/>
          <p:cNvSpPr/>
          <p:nvPr/>
        </p:nvSpPr>
        <p:spPr>
          <a:xfrm>
            <a:off x="5098035" y="1680114"/>
            <a:ext cx="343442" cy="26658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hw</a:t>
            </a:r>
          </a:p>
        </p:txBody>
      </p:sp>
      <p:cxnSp>
        <p:nvCxnSpPr>
          <p:cNvPr id="38" name="꺾인 연결선 37"/>
          <p:cNvCxnSpPr>
            <a:stCxn id="33" idx="1"/>
            <a:endCxn id="31" idx="2"/>
          </p:cNvCxnSpPr>
          <p:nvPr/>
        </p:nvCxnSpPr>
        <p:spPr>
          <a:xfrm rot="10800000">
            <a:off x="4808877" y="1403487"/>
            <a:ext cx="289158" cy="409919"/>
          </a:xfrm>
          <a:prstGeom prst="bentConnector2">
            <a:avLst/>
          </a:prstGeom>
          <a:ln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순서도: 처리 38"/>
          <p:cNvSpPr/>
          <p:nvPr/>
        </p:nvSpPr>
        <p:spPr>
          <a:xfrm>
            <a:off x="6804248" y="1654434"/>
            <a:ext cx="1559505" cy="3225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900" smtClean="0">
                <a:solidFill>
                  <a:schemeClr val="tx1"/>
                </a:solidFill>
              </a:rPr>
              <a:t>CPU, Memory, Disk </a:t>
            </a:r>
            <a:r>
              <a:rPr lang="ko-KR" altLang="en-US" sz="900" smtClean="0">
                <a:solidFill>
                  <a:schemeClr val="tx1"/>
                </a:solidFill>
              </a:rPr>
              <a:t>등</a:t>
            </a:r>
            <a:endParaRPr lang="en-US" altLang="ko-KR" sz="900" smtClean="0">
              <a:solidFill>
                <a:schemeClr val="tx1"/>
              </a:solidFill>
            </a:endParaRPr>
          </a:p>
        </p:txBody>
      </p:sp>
      <p:sp>
        <p:nvSpPr>
          <p:cNvPr id="40" name="순서도: 처리 39"/>
          <p:cNvSpPr/>
          <p:nvPr/>
        </p:nvSpPr>
        <p:spPr>
          <a:xfrm>
            <a:off x="6804247" y="883199"/>
            <a:ext cx="1559505" cy="3225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900" smtClean="0">
                <a:solidFill>
                  <a:schemeClr val="tx1"/>
                </a:solidFill>
              </a:rPr>
              <a:t>[System SW] OS, </a:t>
            </a:r>
            <a:r>
              <a:rPr lang="ko-KR" altLang="en-US" sz="900" smtClean="0">
                <a:solidFill>
                  <a:schemeClr val="tx1"/>
                </a:solidFill>
              </a:rPr>
              <a:t>컴파일러 등</a:t>
            </a:r>
            <a:endParaRPr lang="en-US" altLang="ko-KR" sz="900" smtClean="0">
              <a:solidFill>
                <a:schemeClr val="tx1"/>
              </a:solidFill>
            </a:endParaRPr>
          </a:p>
        </p:txBody>
      </p:sp>
      <p:sp>
        <p:nvSpPr>
          <p:cNvPr id="42" name="순서도: 처리 41"/>
          <p:cNvSpPr/>
          <p:nvPr/>
        </p:nvSpPr>
        <p:spPr>
          <a:xfrm>
            <a:off x="6804248" y="218503"/>
            <a:ext cx="1559505" cy="3225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900" smtClean="0">
                <a:solidFill>
                  <a:schemeClr val="tx1"/>
                </a:solidFill>
              </a:rPr>
              <a:t>[Application sw] </a:t>
            </a:r>
            <a:r>
              <a:rPr lang="ko-KR" altLang="en-US" sz="900" smtClean="0">
                <a:solidFill>
                  <a:schemeClr val="tx1"/>
                </a:solidFill>
              </a:rPr>
              <a:t>앱</a:t>
            </a:r>
            <a:r>
              <a:rPr lang="en-US" altLang="ko-KR" sz="900" smtClean="0">
                <a:solidFill>
                  <a:schemeClr val="tx1"/>
                </a:solidFill>
              </a:rPr>
              <a:t>1, </a:t>
            </a:r>
            <a:r>
              <a:rPr lang="ko-KR" altLang="en-US" sz="900" smtClean="0">
                <a:solidFill>
                  <a:schemeClr val="tx1"/>
                </a:solidFill>
              </a:rPr>
              <a:t>앱</a:t>
            </a:r>
            <a:r>
              <a:rPr lang="en-US" altLang="ko-KR" sz="900" smtClean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3" name="꺾인 연결선 42"/>
          <p:cNvCxnSpPr>
            <a:stCxn id="42" idx="1"/>
            <a:endCxn id="32" idx="0"/>
          </p:cNvCxnSpPr>
          <p:nvPr/>
        </p:nvCxnSpPr>
        <p:spPr>
          <a:xfrm rot="10800000" flipV="1">
            <a:off x="5269756" y="379784"/>
            <a:ext cx="1534492" cy="194529"/>
          </a:xfrm>
          <a:prstGeom prst="bentConnector2">
            <a:avLst/>
          </a:prstGeom>
          <a:ln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꺾인 연결선 43"/>
          <p:cNvCxnSpPr>
            <a:stCxn id="40" idx="1"/>
            <a:endCxn id="32" idx="2"/>
          </p:cNvCxnSpPr>
          <p:nvPr/>
        </p:nvCxnSpPr>
        <p:spPr>
          <a:xfrm rot="10800000">
            <a:off x="5269757" y="840895"/>
            <a:ext cx="1534491" cy="203586"/>
          </a:xfrm>
          <a:prstGeom prst="bentConnector2">
            <a:avLst/>
          </a:prstGeom>
          <a:ln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순서도: 처리 44"/>
          <p:cNvSpPr/>
          <p:nvPr/>
        </p:nvSpPr>
        <p:spPr>
          <a:xfrm>
            <a:off x="5577552" y="140927"/>
            <a:ext cx="938664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25" smtClean="0">
                <a:solidFill>
                  <a:schemeClr val="tx1"/>
                </a:solidFill>
              </a:rPr>
              <a:t>시스템 </a:t>
            </a:r>
            <a:r>
              <a:rPr lang="en-US" altLang="ko-KR" sz="825" smtClean="0">
                <a:solidFill>
                  <a:schemeClr val="tx1"/>
                </a:solidFill>
              </a:rPr>
              <a:t>sw</a:t>
            </a:r>
            <a:r>
              <a:rPr lang="ko-KR" altLang="en-US" sz="825" smtClean="0">
                <a:solidFill>
                  <a:schemeClr val="tx1"/>
                </a:solidFill>
              </a:rPr>
              <a:t>에게 의뢰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46" name="꺾인 연결선 45"/>
          <p:cNvCxnSpPr>
            <a:stCxn id="39" idx="1"/>
            <a:endCxn id="33" idx="3"/>
          </p:cNvCxnSpPr>
          <p:nvPr/>
        </p:nvCxnSpPr>
        <p:spPr>
          <a:xfrm rot="10800000">
            <a:off x="5441478" y="1813406"/>
            <a:ext cx="1362771" cy="2311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꺾인 연결선 46"/>
          <p:cNvCxnSpPr>
            <a:stCxn id="42" idx="2"/>
            <a:endCxn id="40" idx="0"/>
          </p:cNvCxnSpPr>
          <p:nvPr/>
        </p:nvCxnSpPr>
        <p:spPr>
          <a:xfrm rot="5400000">
            <a:off x="7412935" y="712132"/>
            <a:ext cx="342133" cy="1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꺾인 연결선 51"/>
          <p:cNvCxnSpPr>
            <a:stCxn id="39" idx="0"/>
            <a:endCxn id="40" idx="2"/>
          </p:cNvCxnSpPr>
          <p:nvPr/>
        </p:nvCxnSpPr>
        <p:spPr>
          <a:xfrm rot="16200000" flipV="1">
            <a:off x="7359665" y="1430097"/>
            <a:ext cx="448672" cy="1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순서도: 처리 52"/>
          <p:cNvSpPr/>
          <p:nvPr/>
        </p:nvSpPr>
        <p:spPr>
          <a:xfrm>
            <a:off x="4550236" y="1462497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25">
                <a:solidFill>
                  <a:schemeClr val="tx1"/>
                </a:solidFill>
              </a:rPr>
              <a:t>유</a:t>
            </a:r>
            <a:r>
              <a:rPr lang="ko-KR" altLang="en-US" sz="825" smtClean="0">
                <a:solidFill>
                  <a:schemeClr val="tx1"/>
                </a:solidFill>
              </a:rPr>
              <a:t>형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5" name="순서도: 처리 54"/>
          <p:cNvSpPr/>
          <p:nvPr/>
        </p:nvSpPr>
        <p:spPr>
          <a:xfrm>
            <a:off x="5596341" y="986602"/>
            <a:ext cx="749635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hw</a:t>
            </a:r>
            <a:r>
              <a:rPr lang="ko-KR" altLang="en-US" sz="825" smtClean="0">
                <a:solidFill>
                  <a:schemeClr val="tx1"/>
                </a:solidFill>
              </a:rPr>
              <a:t>를 직접작동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6" name="순서도: 처리 55"/>
          <p:cNvSpPr/>
          <p:nvPr/>
        </p:nvSpPr>
        <p:spPr>
          <a:xfrm>
            <a:off x="5652637" y="583044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by</a:t>
            </a:r>
            <a:r>
              <a:rPr lang="ko-KR" altLang="en-US" sz="825" smtClean="0">
                <a:solidFill>
                  <a:schemeClr val="tx1"/>
                </a:solidFill>
              </a:rPr>
              <a:t>기능</a:t>
            </a:r>
            <a:endParaRPr lang="ko-KR" altLang="en-US" sz="825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64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순서도: 처리 31"/>
          <p:cNvSpPr/>
          <p:nvPr/>
        </p:nvSpPr>
        <p:spPr>
          <a:xfrm>
            <a:off x="2637873" y="3504773"/>
            <a:ext cx="2648313" cy="17130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프로세스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처리</a:t>
            </a:r>
            <a:r>
              <a:rPr lang="en-US" altLang="ko-KR" sz="675" smtClean="0">
                <a:solidFill>
                  <a:schemeClr val="tx1"/>
                </a:solidFill>
              </a:rPr>
              <a:t>)</a:t>
            </a:r>
            <a:r>
              <a:rPr lang="ko-KR" altLang="en-US" sz="675" smtClean="0">
                <a:solidFill>
                  <a:schemeClr val="tx1"/>
                </a:solidFill>
              </a:rPr>
              <a:t>모델링 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업무의 처리절차</a:t>
            </a:r>
            <a:r>
              <a:rPr lang="en-US" altLang="ko-KR" sz="675" smtClean="0">
                <a:solidFill>
                  <a:schemeClr val="tx1"/>
                </a:solidFill>
              </a:rPr>
              <a:t>, </a:t>
            </a:r>
            <a:r>
              <a:rPr lang="ko-KR" altLang="en-US" sz="675" smtClean="0">
                <a:solidFill>
                  <a:schemeClr val="tx1"/>
                </a:solidFill>
              </a:rPr>
              <a:t>흐름관점</a:t>
            </a:r>
            <a:r>
              <a:rPr lang="en-US" altLang="ko-KR" sz="675" smtClean="0">
                <a:solidFill>
                  <a:schemeClr val="tx1"/>
                </a:solidFill>
              </a:rPr>
              <a:t>, process, how)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3" name="순서도: 처리 32"/>
          <p:cNvSpPr/>
          <p:nvPr/>
        </p:nvSpPr>
        <p:spPr>
          <a:xfrm>
            <a:off x="2624110" y="4501420"/>
            <a:ext cx="2648781" cy="17634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데이터모델링 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데이터관점 </a:t>
            </a:r>
            <a:r>
              <a:rPr lang="en-US" altLang="ko-KR" sz="675" smtClean="0">
                <a:solidFill>
                  <a:schemeClr val="tx1"/>
                </a:solidFill>
              </a:rPr>
              <a:t>data, what )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49" name="구름 148"/>
          <p:cNvSpPr/>
          <p:nvPr/>
        </p:nvSpPr>
        <p:spPr>
          <a:xfrm>
            <a:off x="391248" y="3798607"/>
            <a:ext cx="767120" cy="549871"/>
          </a:xfrm>
          <a:prstGeom prst="cloud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</a:rPr>
              <a:t>[</a:t>
            </a:r>
            <a:r>
              <a:rPr lang="ko-KR" altLang="en-US" sz="800" smtClean="0">
                <a:solidFill>
                  <a:schemeClr val="tx1"/>
                </a:solidFill>
              </a:rPr>
              <a:t>현실세계</a:t>
            </a:r>
            <a:r>
              <a:rPr lang="en-US" altLang="ko-KR" sz="80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학교</a:t>
            </a:r>
            <a:r>
              <a:rPr lang="en-US" altLang="ko-KR" sz="800" smtClean="0">
                <a:solidFill>
                  <a:schemeClr val="tx1"/>
                </a:solidFill>
              </a:rPr>
              <a:t>, </a:t>
            </a:r>
            <a:r>
              <a:rPr lang="ko-KR" altLang="en-US" sz="800" smtClean="0">
                <a:solidFill>
                  <a:schemeClr val="tx1"/>
                </a:solidFill>
              </a:rPr>
              <a:t>병원</a:t>
            </a:r>
            <a:r>
              <a:rPr lang="en-US" altLang="ko-KR" sz="800" smtClean="0">
                <a:solidFill>
                  <a:schemeClr val="tx1"/>
                </a:solidFill>
              </a:rPr>
              <a:t>, </a:t>
            </a:r>
            <a:r>
              <a:rPr lang="ko-KR" altLang="en-US" sz="800" smtClean="0">
                <a:solidFill>
                  <a:schemeClr val="tx1"/>
                </a:solidFill>
              </a:rPr>
              <a:t>회사</a:t>
            </a:r>
            <a:r>
              <a:rPr lang="en-US" altLang="ko-KR" sz="800" smtClean="0">
                <a:solidFill>
                  <a:schemeClr val="tx1"/>
                </a:solidFill>
              </a:rPr>
              <a:t>...</a:t>
            </a:r>
            <a:endParaRPr lang="ko-KR" altLang="en-US" sz="800">
              <a:solidFill>
                <a:schemeClr val="tx1"/>
              </a:solidFill>
            </a:endParaRPr>
          </a:p>
        </p:txBody>
      </p:sp>
      <p:cxnSp>
        <p:nvCxnSpPr>
          <p:cNvPr id="82" name="꺾인 연결선 81"/>
          <p:cNvCxnSpPr>
            <a:stCxn id="307" idx="3"/>
            <a:endCxn id="47" idx="1"/>
          </p:cNvCxnSpPr>
          <p:nvPr/>
        </p:nvCxnSpPr>
        <p:spPr>
          <a:xfrm>
            <a:off x="1620954" y="4071821"/>
            <a:ext cx="134469" cy="1268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순서도: 처리 84"/>
          <p:cNvSpPr/>
          <p:nvPr/>
        </p:nvSpPr>
        <p:spPr>
          <a:xfrm>
            <a:off x="2623496" y="5363214"/>
            <a:ext cx="844023" cy="76073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[ERD </a:t>
            </a:r>
            <a:r>
              <a:rPr lang="ko-KR" altLang="en-US" sz="750" smtClean="0">
                <a:solidFill>
                  <a:schemeClr val="tx1"/>
                </a:solidFill>
              </a:rPr>
              <a:t>모델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89" name="원통 88"/>
          <p:cNvSpPr/>
          <p:nvPr/>
        </p:nvSpPr>
        <p:spPr>
          <a:xfrm>
            <a:off x="6135262" y="4392710"/>
            <a:ext cx="403356" cy="410955"/>
          </a:xfrm>
          <a:prstGeom prst="can">
            <a:avLst>
              <a:gd name="adj" fmla="val 7460"/>
            </a:avLst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0" name="순서도: 처리 89"/>
          <p:cNvSpPr/>
          <p:nvPr/>
        </p:nvSpPr>
        <p:spPr>
          <a:xfrm>
            <a:off x="5977970" y="4027533"/>
            <a:ext cx="677974" cy="905935"/>
          </a:xfrm>
          <a:prstGeom prst="flowChartProcess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 System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91" name="꺾인 연결선 90"/>
          <p:cNvCxnSpPr>
            <a:stCxn id="89" idx="1"/>
            <a:endCxn id="92" idx="2"/>
          </p:cNvCxnSpPr>
          <p:nvPr/>
        </p:nvCxnSpPr>
        <p:spPr>
          <a:xfrm rot="16200000" flipV="1">
            <a:off x="6270850" y="4326619"/>
            <a:ext cx="129272" cy="2909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순서도: 처리 91"/>
          <p:cNvSpPr/>
          <p:nvPr/>
        </p:nvSpPr>
        <p:spPr>
          <a:xfrm>
            <a:off x="6156134" y="4096814"/>
            <a:ext cx="355794" cy="1666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DBMS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3" name="순서도: 처리 92"/>
          <p:cNvSpPr/>
          <p:nvPr/>
        </p:nvSpPr>
        <p:spPr>
          <a:xfrm>
            <a:off x="5951330" y="3519378"/>
            <a:ext cx="361479" cy="146811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App sw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4" name="순서도: 처리 93"/>
          <p:cNvSpPr/>
          <p:nvPr/>
        </p:nvSpPr>
        <p:spPr>
          <a:xfrm>
            <a:off x="6356771" y="3519378"/>
            <a:ext cx="343159" cy="146811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Web sw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95" name="꺾인 연결선 94"/>
          <p:cNvCxnSpPr>
            <a:stCxn id="93" idx="2"/>
            <a:endCxn id="92" idx="0"/>
          </p:cNvCxnSpPr>
          <p:nvPr/>
        </p:nvCxnSpPr>
        <p:spPr>
          <a:xfrm rot="16200000" flipH="1">
            <a:off x="6017738" y="3780520"/>
            <a:ext cx="430625" cy="201961"/>
          </a:xfrm>
          <a:prstGeom prst="bentConnector3">
            <a:avLst>
              <a:gd name="adj1" fmla="val 50000"/>
            </a:avLst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꺾인 연결선 95"/>
          <p:cNvCxnSpPr>
            <a:stCxn id="94" idx="2"/>
            <a:endCxn id="92" idx="0"/>
          </p:cNvCxnSpPr>
          <p:nvPr/>
        </p:nvCxnSpPr>
        <p:spPr>
          <a:xfrm rot="5400000">
            <a:off x="6215879" y="3784341"/>
            <a:ext cx="430625" cy="194320"/>
          </a:xfrm>
          <a:prstGeom prst="bentConnector3">
            <a:avLst>
              <a:gd name="adj1" fmla="val 50000"/>
            </a:avLst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꺾인 연결선 97"/>
          <p:cNvCxnSpPr>
            <a:stCxn id="33" idx="3"/>
            <a:endCxn id="89" idx="2"/>
          </p:cNvCxnSpPr>
          <p:nvPr/>
        </p:nvCxnSpPr>
        <p:spPr>
          <a:xfrm>
            <a:off x="5272891" y="4589594"/>
            <a:ext cx="862371" cy="859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stCxn id="32" idx="3"/>
            <a:endCxn id="93" idx="1"/>
          </p:cNvCxnSpPr>
          <p:nvPr/>
        </p:nvCxnSpPr>
        <p:spPr>
          <a:xfrm>
            <a:off x="5286186" y="3590427"/>
            <a:ext cx="665144" cy="2357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순서도: 처리 105"/>
          <p:cNvSpPr/>
          <p:nvPr/>
        </p:nvSpPr>
        <p:spPr>
          <a:xfrm>
            <a:off x="2672777" y="5849667"/>
            <a:ext cx="297689" cy="20030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08" name="순서도: 처리 107"/>
          <p:cNvSpPr/>
          <p:nvPr/>
        </p:nvSpPr>
        <p:spPr>
          <a:xfrm>
            <a:off x="3122183" y="5861412"/>
            <a:ext cx="297689" cy="20030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학과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7" name="다이아몬드 16"/>
          <p:cNvSpPr/>
          <p:nvPr/>
        </p:nvSpPr>
        <p:spPr>
          <a:xfrm>
            <a:off x="2904295" y="5517232"/>
            <a:ext cx="254470" cy="284807"/>
          </a:xfrm>
          <a:prstGeom prst="diamond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소속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09" name="꺾인 연결선 108"/>
          <p:cNvCxnSpPr>
            <a:stCxn id="106" idx="0"/>
            <a:endCxn id="17" idx="1"/>
          </p:cNvCxnSpPr>
          <p:nvPr/>
        </p:nvCxnSpPr>
        <p:spPr>
          <a:xfrm rot="5400000" flipH="1" flipV="1">
            <a:off x="2767943" y="5713316"/>
            <a:ext cx="190031" cy="82673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꺾인 연결선 111"/>
          <p:cNvCxnSpPr>
            <a:stCxn id="17" idx="3"/>
            <a:endCxn id="108" idx="0"/>
          </p:cNvCxnSpPr>
          <p:nvPr/>
        </p:nvCxnSpPr>
        <p:spPr>
          <a:xfrm>
            <a:off x="3158765" y="5659636"/>
            <a:ext cx="112263" cy="201776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순서도: 처리 33"/>
          <p:cNvSpPr/>
          <p:nvPr/>
        </p:nvSpPr>
        <p:spPr>
          <a:xfrm>
            <a:off x="3552029" y="5363215"/>
            <a:ext cx="1005487" cy="63083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>
                <a:solidFill>
                  <a:schemeClr val="tx1"/>
                </a:solidFill>
              </a:rPr>
              <a:t>[RDB</a:t>
            </a:r>
            <a:r>
              <a:rPr lang="ko-KR" altLang="en-US" sz="750">
                <a:solidFill>
                  <a:schemeClr val="tx1"/>
                </a:solidFill>
              </a:rPr>
              <a:t>모델</a:t>
            </a:r>
            <a:r>
              <a:rPr lang="en-US" altLang="ko-KR" sz="750">
                <a:solidFill>
                  <a:schemeClr val="tx1"/>
                </a:solidFill>
              </a:rPr>
              <a:t>]</a:t>
            </a:r>
          </a:p>
          <a:p>
            <a:endParaRPr lang="en-US" altLang="ko-KR" sz="750" smtClean="0">
              <a:solidFill>
                <a:schemeClr val="tx1"/>
              </a:solidFill>
            </a:endParaRPr>
          </a:p>
          <a:p>
            <a:endParaRPr lang="en-US" altLang="ko-KR" sz="75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학생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b="1" u="sng" smtClean="0">
                <a:solidFill>
                  <a:schemeClr val="tx1"/>
                </a:solidFill>
              </a:rPr>
              <a:t>학번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이름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b="1" i="1" smtClean="0">
                <a:solidFill>
                  <a:schemeClr val="tx1"/>
                </a:solidFill>
              </a:rPr>
              <a:t>과번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</a:p>
          <a:p>
            <a:r>
              <a:rPr lang="ko-KR" altLang="en-US" sz="750" smtClean="0">
                <a:solidFill>
                  <a:schemeClr val="tx1"/>
                </a:solidFill>
              </a:rPr>
              <a:t>학과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b="1" u="sng" smtClean="0">
                <a:solidFill>
                  <a:schemeClr val="tx1"/>
                </a:solidFill>
              </a:rPr>
              <a:t>과번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과명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  <a:endParaRPr lang="en-US" altLang="ko-KR" sz="750">
              <a:solidFill>
                <a:schemeClr val="tx1"/>
              </a:solidFill>
            </a:endParaRPr>
          </a:p>
        </p:txBody>
      </p:sp>
      <p:sp>
        <p:nvSpPr>
          <p:cNvPr id="47" name="순서도: 처리 46"/>
          <p:cNvSpPr/>
          <p:nvPr/>
        </p:nvSpPr>
        <p:spPr>
          <a:xfrm>
            <a:off x="1755423" y="3799672"/>
            <a:ext cx="217306" cy="5696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업무분석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48" name="순서도: 처리 47"/>
          <p:cNvSpPr/>
          <p:nvPr/>
        </p:nvSpPr>
        <p:spPr>
          <a:xfrm>
            <a:off x="1438421" y="1971540"/>
            <a:ext cx="744492" cy="22844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요구사항</a:t>
            </a:r>
            <a:endParaRPr lang="en-US" altLang="ko-KR" sz="75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수집분석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49" name="순서도: 처리 48"/>
          <p:cNvSpPr/>
          <p:nvPr/>
        </p:nvSpPr>
        <p:spPr>
          <a:xfrm>
            <a:off x="2480247" y="1955772"/>
            <a:ext cx="2953540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설계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1" name="순서도: 처리 50"/>
          <p:cNvSpPr/>
          <p:nvPr/>
        </p:nvSpPr>
        <p:spPr>
          <a:xfrm>
            <a:off x="5883303" y="1930426"/>
            <a:ext cx="977556" cy="306956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구현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2" name="순서도: 처리 51"/>
          <p:cNvSpPr/>
          <p:nvPr/>
        </p:nvSpPr>
        <p:spPr>
          <a:xfrm>
            <a:off x="7154926" y="1955772"/>
            <a:ext cx="588135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통합</a:t>
            </a:r>
            <a:r>
              <a:rPr lang="en-US" altLang="ko-KR" sz="750" smtClean="0">
                <a:solidFill>
                  <a:schemeClr val="tx1"/>
                </a:solidFill>
              </a:rPr>
              <a:t>&amp;</a:t>
            </a:r>
            <a:r>
              <a:rPr lang="ko-KR" altLang="en-US" sz="750" smtClean="0">
                <a:solidFill>
                  <a:schemeClr val="tx1"/>
                </a:solidFill>
              </a:rPr>
              <a:t>테스트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3" name="순서도: 처리 52"/>
          <p:cNvSpPr/>
          <p:nvPr/>
        </p:nvSpPr>
        <p:spPr>
          <a:xfrm>
            <a:off x="8060726" y="1961466"/>
            <a:ext cx="831754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운영</a:t>
            </a:r>
            <a:r>
              <a:rPr lang="en-US" altLang="ko-KR" sz="750" smtClean="0">
                <a:solidFill>
                  <a:schemeClr val="tx1"/>
                </a:solidFill>
              </a:rPr>
              <a:t>&amp;</a:t>
            </a:r>
            <a:r>
              <a:rPr lang="ko-KR" altLang="en-US" sz="750" smtClean="0">
                <a:solidFill>
                  <a:schemeClr val="tx1"/>
                </a:solidFill>
              </a:rPr>
              <a:t>유지보수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4" name="순서도: 처리 53"/>
          <p:cNvSpPr/>
          <p:nvPr/>
        </p:nvSpPr>
        <p:spPr>
          <a:xfrm>
            <a:off x="1438422" y="919610"/>
            <a:ext cx="7454058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정보시스템 구축절차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62" name="꺾인 연결선 61"/>
          <p:cNvCxnSpPr>
            <a:stCxn id="47" idx="3"/>
            <a:endCxn id="32" idx="1"/>
          </p:cNvCxnSpPr>
          <p:nvPr/>
        </p:nvCxnSpPr>
        <p:spPr>
          <a:xfrm flipV="1">
            <a:off x="1972729" y="3590427"/>
            <a:ext cx="665144" cy="494077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64"/>
          <p:cNvCxnSpPr>
            <a:stCxn id="47" idx="3"/>
            <a:endCxn id="33" idx="1"/>
          </p:cNvCxnSpPr>
          <p:nvPr/>
        </p:nvCxnSpPr>
        <p:spPr>
          <a:xfrm>
            <a:off x="1972729" y="4084504"/>
            <a:ext cx="651381" cy="5050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꺾인 연결선 68"/>
          <p:cNvCxnSpPr>
            <a:stCxn id="81" idx="0"/>
            <a:endCxn id="32" idx="2"/>
          </p:cNvCxnSpPr>
          <p:nvPr/>
        </p:nvCxnSpPr>
        <p:spPr>
          <a:xfrm rot="5400000" flipH="1" flipV="1">
            <a:off x="3789931" y="3843167"/>
            <a:ext cx="339186" cy="501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순서도: 처리 80"/>
          <p:cNvSpPr/>
          <p:nvPr/>
        </p:nvSpPr>
        <p:spPr>
          <a:xfrm>
            <a:off x="3621620" y="4015266"/>
            <a:ext cx="670795" cy="15349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상관모델링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79" name="순서도: 처리 78"/>
          <p:cNvSpPr/>
          <p:nvPr/>
        </p:nvSpPr>
        <p:spPr>
          <a:xfrm>
            <a:off x="3582607" y="3277284"/>
            <a:ext cx="572219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로직설계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3" name="순서도: 처리 82"/>
          <p:cNvSpPr/>
          <p:nvPr/>
        </p:nvSpPr>
        <p:spPr>
          <a:xfrm>
            <a:off x="4788024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물리</a:t>
            </a:r>
            <a:r>
              <a:rPr lang="en-US" altLang="ko-KR" sz="675" smtClean="0">
                <a:solidFill>
                  <a:schemeClr val="tx1"/>
                </a:solidFill>
              </a:rPr>
              <a:t>DB</a:t>
            </a:r>
            <a:r>
              <a:rPr lang="ko-KR" altLang="en-US" sz="675" smtClean="0">
                <a:solidFill>
                  <a:schemeClr val="tx1"/>
                </a:solidFill>
              </a:rPr>
              <a:t>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4" name="순서도: 처리 83"/>
          <p:cNvSpPr/>
          <p:nvPr/>
        </p:nvSpPr>
        <p:spPr>
          <a:xfrm>
            <a:off x="3816415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논리적설계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88" name="꺾인 연결선 87"/>
          <p:cNvCxnSpPr>
            <a:stCxn id="48" idx="3"/>
            <a:endCxn id="49" idx="1"/>
          </p:cNvCxnSpPr>
          <p:nvPr/>
        </p:nvCxnSpPr>
        <p:spPr>
          <a:xfrm flipV="1">
            <a:off x="2182913" y="2081414"/>
            <a:ext cx="297334" cy="434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꺾인 연결선 98"/>
          <p:cNvCxnSpPr>
            <a:stCxn id="49" idx="3"/>
            <a:endCxn id="51" idx="1"/>
          </p:cNvCxnSpPr>
          <p:nvPr/>
        </p:nvCxnSpPr>
        <p:spPr>
          <a:xfrm>
            <a:off x="5433787" y="2081414"/>
            <a:ext cx="449516" cy="24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꺾인 연결선 99"/>
          <p:cNvCxnSpPr>
            <a:stCxn id="51" idx="3"/>
            <a:endCxn id="52" idx="1"/>
          </p:cNvCxnSpPr>
          <p:nvPr/>
        </p:nvCxnSpPr>
        <p:spPr>
          <a:xfrm flipV="1">
            <a:off x="6860859" y="2081414"/>
            <a:ext cx="294067" cy="24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52" idx="3"/>
            <a:endCxn id="53" idx="1"/>
          </p:cNvCxnSpPr>
          <p:nvPr/>
        </p:nvCxnSpPr>
        <p:spPr>
          <a:xfrm>
            <a:off x="7743061" y="2081414"/>
            <a:ext cx="317665" cy="569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그림 114" descr="화면 캡처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897" y="4550360"/>
            <a:ext cx="216024" cy="96379"/>
          </a:xfrm>
          <a:prstGeom prst="rect">
            <a:avLst/>
          </a:prstGeom>
        </p:spPr>
      </p:pic>
      <p:cxnSp>
        <p:nvCxnSpPr>
          <p:cNvPr id="140" name="꺾인 연결선 139"/>
          <p:cNvCxnSpPr>
            <a:stCxn id="220" idx="2"/>
            <a:endCxn id="85" idx="0"/>
          </p:cNvCxnSpPr>
          <p:nvPr/>
        </p:nvCxnSpPr>
        <p:spPr>
          <a:xfrm rot="5400000">
            <a:off x="2821157" y="5135301"/>
            <a:ext cx="452265" cy="3561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꺾인 연결선 146"/>
          <p:cNvCxnSpPr>
            <a:stCxn id="84" idx="2"/>
            <a:endCxn id="34" idx="0"/>
          </p:cNvCxnSpPr>
          <p:nvPr/>
        </p:nvCxnSpPr>
        <p:spPr>
          <a:xfrm rot="16200000" flipH="1">
            <a:off x="3827562" y="5136004"/>
            <a:ext cx="452266" cy="215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꺾인 연결선 153"/>
          <p:cNvCxnSpPr>
            <a:stCxn id="84" idx="3"/>
            <a:endCxn id="83" idx="1"/>
          </p:cNvCxnSpPr>
          <p:nvPr/>
        </p:nvCxnSpPr>
        <p:spPr>
          <a:xfrm>
            <a:off x="4288818" y="4791030"/>
            <a:ext cx="499206" cy="1270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순서도: 처리 158"/>
          <p:cNvSpPr/>
          <p:nvPr/>
        </p:nvSpPr>
        <p:spPr>
          <a:xfrm>
            <a:off x="453683" y="1484828"/>
            <a:ext cx="604283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현실세상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학교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사람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0" name="순서도: 처리 159"/>
          <p:cNvSpPr/>
          <p:nvPr/>
        </p:nvSpPr>
        <p:spPr>
          <a:xfrm>
            <a:off x="1438421" y="1488052"/>
            <a:ext cx="3995366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개념세상</a:t>
            </a:r>
            <a:r>
              <a:rPr lang="en-US" altLang="ko-KR" sz="750" smtClean="0">
                <a:solidFill>
                  <a:schemeClr val="tx1"/>
                </a:solidFill>
              </a:rPr>
              <a:t>] </a:t>
            </a:r>
            <a:r>
              <a:rPr lang="ko-KR" altLang="en-US" sz="750" smtClean="0">
                <a:solidFill>
                  <a:schemeClr val="tx1"/>
                </a:solidFill>
              </a:rPr>
              <a:t>모델링</a:t>
            </a:r>
            <a:r>
              <a:rPr lang="en-US" altLang="ko-KR" sz="750" smtClean="0">
                <a:solidFill>
                  <a:schemeClr val="tx1"/>
                </a:solidFill>
              </a:rPr>
              <a:t>ing: </a:t>
            </a:r>
            <a:r>
              <a:rPr lang="ko-KR" altLang="en-US" sz="750" smtClean="0">
                <a:solidFill>
                  <a:schemeClr val="tx1"/>
                </a:solidFill>
              </a:rPr>
              <a:t>현실세계를 컴퓨터세계에 표현하는 과정</a:t>
            </a:r>
            <a:r>
              <a:rPr lang="en-US" altLang="ko-KR" sz="750" smtClean="0">
                <a:solidFill>
                  <a:schemeClr val="tx1"/>
                </a:solidFill>
              </a:rPr>
              <a:t> </a:t>
            </a:r>
            <a:r>
              <a:rPr lang="ko-KR" altLang="en-US" sz="750" smtClean="0">
                <a:solidFill>
                  <a:schemeClr val="tx1"/>
                </a:solidFill>
              </a:rPr>
              <a:t>즉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모델을 만드는 과정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1" name="순서도: 처리 160"/>
          <p:cNvSpPr/>
          <p:nvPr/>
        </p:nvSpPr>
        <p:spPr>
          <a:xfrm>
            <a:off x="5870923" y="1500512"/>
            <a:ext cx="3021557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컴퓨터세상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  <a:r>
              <a:rPr lang="ko-KR" altLang="en-US" sz="750" smtClean="0">
                <a:solidFill>
                  <a:schemeClr val="tx1"/>
                </a:solidFill>
              </a:rPr>
              <a:t> 모델</a:t>
            </a:r>
            <a:r>
              <a:rPr lang="en-US" altLang="ko-KR" sz="750" smtClean="0">
                <a:solidFill>
                  <a:schemeClr val="tx1"/>
                </a:solidFill>
              </a:rPr>
              <a:t>: </a:t>
            </a:r>
            <a:r>
              <a:rPr lang="ko-KR" altLang="en-US" sz="750" smtClean="0">
                <a:solidFill>
                  <a:schemeClr val="tx1"/>
                </a:solidFill>
              </a:rPr>
              <a:t>현실세계를 추상화</a:t>
            </a:r>
            <a:r>
              <a:rPr lang="en-US" altLang="ko-KR" sz="750" smtClean="0">
                <a:solidFill>
                  <a:schemeClr val="tx1"/>
                </a:solidFill>
              </a:rPr>
              <a:t>/</a:t>
            </a:r>
            <a:r>
              <a:rPr lang="ko-KR" altLang="en-US" sz="750" smtClean="0">
                <a:solidFill>
                  <a:schemeClr val="tx1"/>
                </a:solidFill>
              </a:rPr>
              <a:t>단순화</a:t>
            </a:r>
            <a:r>
              <a:rPr lang="en-US" altLang="ko-KR" sz="750" smtClean="0">
                <a:solidFill>
                  <a:schemeClr val="tx1"/>
                </a:solidFill>
              </a:rPr>
              <a:t>/</a:t>
            </a:r>
            <a:r>
              <a:rPr lang="ko-KR" altLang="en-US" sz="750" smtClean="0">
                <a:solidFill>
                  <a:schemeClr val="tx1"/>
                </a:solidFill>
              </a:rPr>
              <a:t>명확화한 표현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                        학사정보시스템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인조인간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smtClean="0">
                <a:solidFill>
                  <a:schemeClr val="tx1"/>
                </a:solidFill>
              </a:rPr>
              <a:t>로봇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3" name="순서도: 처리 162"/>
          <p:cNvSpPr/>
          <p:nvPr/>
        </p:nvSpPr>
        <p:spPr>
          <a:xfrm>
            <a:off x="8158524" y="3893923"/>
            <a:ext cx="568194" cy="34199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시스템운영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사용자관리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64" name="순서도: 처리 163"/>
          <p:cNvSpPr/>
          <p:nvPr/>
        </p:nvSpPr>
        <p:spPr>
          <a:xfrm>
            <a:off x="7326988" y="4467438"/>
            <a:ext cx="386233" cy="26382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DB</a:t>
            </a:r>
            <a:r>
              <a:rPr lang="ko-KR" altLang="en-US" sz="675" smtClean="0">
                <a:solidFill>
                  <a:schemeClr val="tx1"/>
                </a:solidFill>
              </a:rPr>
              <a:t>튜닝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65" name="순서도: 처리 164"/>
          <p:cNvSpPr/>
          <p:nvPr/>
        </p:nvSpPr>
        <p:spPr>
          <a:xfrm>
            <a:off x="7308756" y="3498887"/>
            <a:ext cx="402378" cy="18772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테스트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66" name="꺾인 연결선 165"/>
          <p:cNvCxnSpPr>
            <a:stCxn id="89" idx="4"/>
            <a:endCxn id="164" idx="1"/>
          </p:cNvCxnSpPr>
          <p:nvPr/>
        </p:nvCxnSpPr>
        <p:spPr>
          <a:xfrm>
            <a:off x="6538618" y="4598188"/>
            <a:ext cx="788370" cy="1162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꺾인 연결선 168"/>
          <p:cNvCxnSpPr>
            <a:stCxn id="164" idx="3"/>
            <a:endCxn id="163" idx="2"/>
          </p:cNvCxnSpPr>
          <p:nvPr/>
        </p:nvCxnSpPr>
        <p:spPr>
          <a:xfrm flipV="1">
            <a:off x="7713221" y="4235918"/>
            <a:ext cx="729400" cy="363432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꺾인 연결선 171"/>
          <p:cNvCxnSpPr>
            <a:stCxn id="165" idx="3"/>
            <a:endCxn id="163" idx="0"/>
          </p:cNvCxnSpPr>
          <p:nvPr/>
        </p:nvCxnSpPr>
        <p:spPr>
          <a:xfrm>
            <a:off x="7711134" y="3592751"/>
            <a:ext cx="731487" cy="301172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꺾인 연결선 174"/>
          <p:cNvCxnSpPr>
            <a:stCxn id="94" idx="3"/>
            <a:endCxn id="165" idx="1"/>
          </p:cNvCxnSpPr>
          <p:nvPr/>
        </p:nvCxnSpPr>
        <p:spPr>
          <a:xfrm flipV="1">
            <a:off x="6699930" y="3592751"/>
            <a:ext cx="608826" cy="3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순서도: 처리 219"/>
          <p:cNvSpPr/>
          <p:nvPr/>
        </p:nvSpPr>
        <p:spPr>
          <a:xfrm>
            <a:off x="2812867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개념적설계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28" name="꺾인 연결선 227"/>
          <p:cNvCxnSpPr>
            <a:stCxn id="220" idx="3"/>
            <a:endCxn id="84" idx="1"/>
          </p:cNvCxnSpPr>
          <p:nvPr/>
        </p:nvCxnSpPr>
        <p:spPr>
          <a:xfrm>
            <a:off x="3285270" y="4791030"/>
            <a:ext cx="531145" cy="1270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" name="그림 255" descr="Light Electricity Brightness · Free vector graphic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533" y="1493505"/>
            <a:ext cx="193306" cy="213303"/>
          </a:xfrm>
          <a:prstGeom prst="rect">
            <a:avLst/>
          </a:prstGeom>
        </p:spPr>
      </p:pic>
      <p:pic>
        <p:nvPicPr>
          <p:cNvPr id="257" name="그림 256" descr="&lt;strong&gt;컴퓨터&lt;/strong&gt; 바탕 화면 키보드 · Pixabay의 무료 이미지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273" y="1529475"/>
            <a:ext cx="265023" cy="216206"/>
          </a:xfrm>
          <a:prstGeom prst="rect">
            <a:avLst/>
          </a:prstGeom>
        </p:spPr>
      </p:pic>
      <p:pic>
        <p:nvPicPr>
          <p:cNvPr id="262" name="그림 261" descr="Building Company Clipart · Free image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02101"/>
            <a:ext cx="354702" cy="354702"/>
          </a:xfrm>
          <a:prstGeom prst="rect">
            <a:avLst/>
          </a:prstGeom>
        </p:spPr>
      </p:pic>
      <p:sp>
        <p:nvSpPr>
          <p:cNvPr id="273" name="순서도: 처리 272"/>
          <p:cNvSpPr/>
          <p:nvPr/>
        </p:nvSpPr>
        <p:spPr>
          <a:xfrm>
            <a:off x="3468950" y="2740814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기능분해도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274" name="순서도: 처리 273"/>
          <p:cNvSpPr/>
          <p:nvPr/>
        </p:nvSpPr>
        <p:spPr>
          <a:xfrm>
            <a:off x="4144292" y="2735071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프로세스흐름도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75" name="꺾인 연결선 274"/>
          <p:cNvCxnSpPr>
            <a:stCxn id="79" idx="0"/>
            <a:endCxn id="273" idx="2"/>
          </p:cNvCxnSpPr>
          <p:nvPr/>
        </p:nvCxnSpPr>
        <p:spPr>
          <a:xfrm rot="16200000" flipV="1">
            <a:off x="3664690" y="3073257"/>
            <a:ext cx="310546" cy="97508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꺾인 연결선 277"/>
          <p:cNvCxnSpPr>
            <a:stCxn id="79" idx="0"/>
            <a:endCxn id="274" idx="2"/>
          </p:cNvCxnSpPr>
          <p:nvPr/>
        </p:nvCxnSpPr>
        <p:spPr>
          <a:xfrm rot="5400000" flipH="1" flipV="1">
            <a:off x="3999490" y="2830223"/>
            <a:ext cx="316289" cy="577834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순서도: 처리 287"/>
          <p:cNvSpPr/>
          <p:nvPr/>
        </p:nvSpPr>
        <p:spPr>
          <a:xfrm>
            <a:off x="4603106" y="5373216"/>
            <a:ext cx="830682" cy="676752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ko-KR" altLang="en-US" sz="750" smtClean="0">
                <a:solidFill>
                  <a:schemeClr val="tx1"/>
                </a:solidFill>
              </a:rPr>
              <a:t>테이블기술서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인덱스 정의서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뷰 정의서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en-US" altLang="ko-KR" sz="750">
                <a:solidFill>
                  <a:schemeClr val="tx1"/>
                </a:solidFill>
              </a:rPr>
              <a:t>create table </a:t>
            </a:r>
            <a:r>
              <a:rPr lang="ko-KR" altLang="en-US" sz="750" smtClean="0">
                <a:solidFill>
                  <a:schemeClr val="tx1"/>
                </a:solidFill>
              </a:rPr>
              <a:t>학과</a:t>
            </a:r>
            <a:r>
              <a:rPr lang="en-US" altLang="ko-KR" sz="750" smtClean="0">
                <a:solidFill>
                  <a:schemeClr val="tx1"/>
                </a:solidFill>
              </a:rPr>
              <a:t>();</a:t>
            </a:r>
            <a:endParaRPr lang="en-US" altLang="ko-KR" sz="750">
              <a:solidFill>
                <a:schemeClr val="tx1"/>
              </a:solidFill>
            </a:endParaRPr>
          </a:p>
          <a:p>
            <a:r>
              <a:rPr lang="en-US" altLang="ko-KR" sz="750" smtClean="0">
                <a:solidFill>
                  <a:schemeClr val="tx1"/>
                </a:solidFill>
              </a:rPr>
              <a:t>create table </a:t>
            </a:r>
            <a:r>
              <a:rPr lang="ko-KR" altLang="en-US" sz="750" smtClean="0">
                <a:solidFill>
                  <a:schemeClr val="tx1"/>
                </a:solidFill>
              </a:rPr>
              <a:t>학생</a:t>
            </a:r>
            <a:r>
              <a:rPr lang="en-US" altLang="ko-KR" sz="750" smtClean="0">
                <a:solidFill>
                  <a:schemeClr val="tx1"/>
                </a:solidFill>
              </a:rPr>
              <a:t>();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289" name="꺾인 연결선 288"/>
          <p:cNvCxnSpPr>
            <a:stCxn id="83" idx="2"/>
            <a:endCxn id="288" idx="0"/>
          </p:cNvCxnSpPr>
          <p:nvPr/>
        </p:nvCxnSpPr>
        <p:spPr>
          <a:xfrm rot="5400000">
            <a:off x="4790204" y="5139193"/>
            <a:ext cx="462267" cy="5779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순서도: 처리 292"/>
          <p:cNvSpPr/>
          <p:nvPr/>
        </p:nvSpPr>
        <p:spPr>
          <a:xfrm>
            <a:off x="4469219" y="3943635"/>
            <a:ext cx="400120" cy="30634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CRUD  </a:t>
            </a:r>
            <a:r>
              <a:rPr lang="ko-KR" altLang="en-US" sz="750" smtClean="0">
                <a:solidFill>
                  <a:schemeClr val="tx1"/>
                </a:solidFill>
              </a:rPr>
              <a:t>매트릭스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294" name="꺾인 연결선 293"/>
          <p:cNvCxnSpPr>
            <a:stCxn id="81" idx="3"/>
            <a:endCxn id="293" idx="1"/>
          </p:cNvCxnSpPr>
          <p:nvPr/>
        </p:nvCxnSpPr>
        <p:spPr>
          <a:xfrm>
            <a:off x="4292415" y="4092014"/>
            <a:ext cx="176804" cy="47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꺾인 연결선 298"/>
          <p:cNvCxnSpPr>
            <a:stCxn id="33" idx="0"/>
            <a:endCxn id="81" idx="2"/>
          </p:cNvCxnSpPr>
          <p:nvPr/>
        </p:nvCxnSpPr>
        <p:spPr>
          <a:xfrm rot="5400000" flipH="1" flipV="1">
            <a:off x="3786430" y="4330833"/>
            <a:ext cx="332659" cy="851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순서도: 처리 306"/>
          <p:cNvSpPr/>
          <p:nvPr/>
        </p:nvSpPr>
        <p:spPr>
          <a:xfrm>
            <a:off x="1403648" y="3652946"/>
            <a:ext cx="217306" cy="83775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정보전략계획수립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308" name="순서도: 처리 307"/>
          <p:cNvSpPr/>
          <p:nvPr/>
        </p:nvSpPr>
        <p:spPr>
          <a:xfrm>
            <a:off x="1559621" y="536551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시스템구성도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12" name="꺾인 연결선 311"/>
          <p:cNvCxnSpPr>
            <a:stCxn id="47" idx="2"/>
            <a:endCxn id="308" idx="0"/>
          </p:cNvCxnSpPr>
          <p:nvPr/>
        </p:nvCxnSpPr>
        <p:spPr>
          <a:xfrm rot="5400000">
            <a:off x="1364888" y="4866327"/>
            <a:ext cx="996181" cy="21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꺾인 연결선 320"/>
          <p:cNvCxnSpPr>
            <a:stCxn id="149" idx="0"/>
            <a:endCxn id="307" idx="1"/>
          </p:cNvCxnSpPr>
          <p:nvPr/>
        </p:nvCxnSpPr>
        <p:spPr>
          <a:xfrm flipV="1">
            <a:off x="1157729" y="4071821"/>
            <a:ext cx="245919" cy="1722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순서도: 처리 351"/>
          <p:cNvSpPr/>
          <p:nvPr/>
        </p:nvSpPr>
        <p:spPr>
          <a:xfrm>
            <a:off x="1578396" y="566643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업무기술서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53" name="순서도: 처리 352"/>
          <p:cNvSpPr/>
          <p:nvPr/>
        </p:nvSpPr>
        <p:spPr>
          <a:xfrm>
            <a:off x="1567286" y="5931953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 요구사항분석서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55" name="꺾인 연결선 354"/>
          <p:cNvCxnSpPr>
            <a:stCxn id="357" idx="2"/>
            <a:endCxn id="47" idx="0"/>
          </p:cNvCxnSpPr>
          <p:nvPr/>
        </p:nvCxnSpPr>
        <p:spPr>
          <a:xfrm rot="16200000" flipH="1">
            <a:off x="1642047" y="3577643"/>
            <a:ext cx="441862" cy="21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순서도: 처리 355"/>
          <p:cNvSpPr/>
          <p:nvPr/>
        </p:nvSpPr>
        <p:spPr>
          <a:xfrm>
            <a:off x="1570731" y="2866369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관련문서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57" name="순서도: 처리 356"/>
          <p:cNvSpPr/>
          <p:nvPr/>
        </p:nvSpPr>
        <p:spPr>
          <a:xfrm>
            <a:off x="1559621" y="313188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세금계산서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60" name="순서도: 처리 359"/>
          <p:cNvSpPr/>
          <p:nvPr/>
        </p:nvSpPr>
        <p:spPr>
          <a:xfrm>
            <a:off x="1557495" y="2571537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 인터뷰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64" name="꺾인 연결선 363"/>
          <p:cNvCxnSpPr>
            <a:stCxn id="164" idx="0"/>
            <a:endCxn id="165" idx="2"/>
          </p:cNvCxnSpPr>
          <p:nvPr/>
        </p:nvCxnSpPr>
        <p:spPr>
          <a:xfrm rot="16200000" flipV="1">
            <a:off x="7124613" y="4071946"/>
            <a:ext cx="780824" cy="1016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순서도: 처리 366"/>
          <p:cNvSpPr/>
          <p:nvPr/>
        </p:nvSpPr>
        <p:spPr>
          <a:xfrm>
            <a:off x="7324901" y="4032617"/>
            <a:ext cx="386233" cy="263823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검증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401" name="꺾인 연결선 400"/>
          <p:cNvCxnSpPr>
            <a:stCxn id="159" idx="3"/>
            <a:endCxn id="160" idx="1"/>
          </p:cNvCxnSpPr>
          <p:nvPr/>
        </p:nvCxnSpPr>
        <p:spPr>
          <a:xfrm>
            <a:off x="1057966" y="1610470"/>
            <a:ext cx="380455" cy="322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꺾인 연결선 403"/>
          <p:cNvCxnSpPr>
            <a:stCxn id="160" idx="3"/>
            <a:endCxn id="161" idx="1"/>
          </p:cNvCxnSpPr>
          <p:nvPr/>
        </p:nvCxnSpPr>
        <p:spPr>
          <a:xfrm>
            <a:off x="5433787" y="1613694"/>
            <a:ext cx="437136" cy="1246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8" name="그림 417" descr="화면 캡처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28765"/>
            <a:ext cx="216024" cy="96379"/>
          </a:xfrm>
          <a:prstGeom prst="rect">
            <a:avLst/>
          </a:prstGeom>
        </p:spPr>
      </p:pic>
      <p:sp>
        <p:nvSpPr>
          <p:cNvPr id="86" name="순서도: 처리 85"/>
          <p:cNvSpPr/>
          <p:nvPr/>
        </p:nvSpPr>
        <p:spPr>
          <a:xfrm>
            <a:off x="6026699" y="3356992"/>
            <a:ext cx="572219" cy="16974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개발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7" name="순서도: 처리 86"/>
          <p:cNvSpPr/>
          <p:nvPr/>
        </p:nvSpPr>
        <p:spPr>
          <a:xfrm>
            <a:off x="2811033" y="2750673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DFD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97" name="꺾인 연결선 96"/>
          <p:cNvCxnSpPr>
            <a:stCxn id="79" idx="0"/>
            <a:endCxn id="87" idx="2"/>
          </p:cNvCxnSpPr>
          <p:nvPr/>
        </p:nvCxnSpPr>
        <p:spPr>
          <a:xfrm rot="16200000" flipV="1">
            <a:off x="3340662" y="2749228"/>
            <a:ext cx="300687" cy="755425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2207137" y="29975"/>
            <a:ext cx="4391781" cy="28549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600" smtClean="0"/>
              <a:t>[</a:t>
            </a:r>
            <a:r>
              <a:rPr lang="ko-KR" altLang="en-US" sz="1600" smtClean="0"/>
              <a:t>정보시스템구축과정</a:t>
            </a:r>
            <a:r>
              <a:rPr lang="en-US" altLang="ko-KR" sz="1600" smtClean="0"/>
              <a:t>]</a:t>
            </a:r>
            <a:r>
              <a:rPr lang="ko-KR" altLang="en-US" sz="1600" smtClean="0"/>
              <a:t> </a:t>
            </a:r>
            <a:r>
              <a:rPr lang="en-US" altLang="ko-KR" sz="1600" smtClean="0"/>
              <a:t>vs [</a:t>
            </a:r>
            <a:r>
              <a:rPr lang="ko-KR" altLang="en-US" sz="1600" smtClean="0"/>
              <a:t>정보처리기사</a:t>
            </a:r>
            <a:r>
              <a:rPr lang="en-US" altLang="ko-KR" sz="1600" smtClean="0"/>
              <a:t>5</a:t>
            </a:r>
            <a:r>
              <a:rPr lang="ko-KR" altLang="en-US" sz="1600" smtClean="0"/>
              <a:t>과목</a:t>
            </a:r>
            <a:r>
              <a:rPr lang="en-US" altLang="ko-KR" sz="1600" smtClean="0"/>
              <a:t>]</a:t>
            </a:r>
            <a:endParaRPr lang="ko-KR" altLang="en-US" sz="1600" dirty="0"/>
          </a:p>
        </p:txBody>
      </p:sp>
      <p:sp>
        <p:nvSpPr>
          <p:cNvPr id="2" name="모서리가 둥근 직사각형 1"/>
          <p:cNvSpPr/>
          <p:nvPr/>
        </p:nvSpPr>
        <p:spPr>
          <a:xfrm>
            <a:off x="1259632" y="2518660"/>
            <a:ext cx="4234019" cy="1270957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200" smtClean="0">
                <a:solidFill>
                  <a:srgbClr val="FF0000"/>
                </a:solidFill>
              </a:rPr>
              <a:t>①SW</a:t>
            </a:r>
            <a:r>
              <a:rPr lang="ko-KR" altLang="en-US" sz="1200" smtClean="0">
                <a:solidFill>
                  <a:srgbClr val="FF0000"/>
                </a:solidFill>
              </a:rPr>
              <a:t>설계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5652355" y="3013434"/>
            <a:ext cx="2282143" cy="810762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②SW</a:t>
            </a:r>
            <a:r>
              <a:rPr lang="ko-KR" altLang="en-US" sz="1200" smtClean="0">
                <a:solidFill>
                  <a:srgbClr val="FF0000"/>
                </a:solidFill>
              </a:rPr>
              <a:t>개발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1257064" y="4333395"/>
            <a:ext cx="6677433" cy="1903917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200" smtClean="0">
                <a:solidFill>
                  <a:srgbClr val="FF0000"/>
                </a:solidFill>
              </a:rPr>
              <a:t>③DB</a:t>
            </a:r>
            <a:r>
              <a:rPr lang="ko-KR" altLang="en-US" sz="1200" smtClean="0">
                <a:solidFill>
                  <a:srgbClr val="FF0000"/>
                </a:solidFill>
              </a:rPr>
              <a:t>구축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251521" y="480105"/>
            <a:ext cx="8784976" cy="1826780"/>
          </a:xfrm>
          <a:prstGeom prst="roundRect">
            <a:avLst>
              <a:gd name="adj" fmla="val 3242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⑤</a:t>
            </a:r>
            <a:r>
              <a:rPr lang="ko-KR" altLang="en-US" sz="1200" smtClean="0">
                <a:solidFill>
                  <a:srgbClr val="FF0000"/>
                </a:solidFill>
              </a:rPr>
              <a:t>정보시스템</a:t>
            </a:r>
            <a:r>
              <a:rPr lang="en-US" altLang="ko-KR" sz="1200" smtClean="0">
                <a:solidFill>
                  <a:srgbClr val="FF0000"/>
                </a:solidFill>
              </a:rPr>
              <a:t>(IS)</a:t>
            </a:r>
            <a:r>
              <a:rPr lang="ko-KR" altLang="en-US" sz="1200" smtClean="0">
                <a:solidFill>
                  <a:srgbClr val="FF0000"/>
                </a:solidFill>
              </a:rPr>
              <a:t>구축관리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5652356" y="2660896"/>
            <a:ext cx="2282142" cy="355605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smtClean="0">
                <a:solidFill>
                  <a:srgbClr val="FF0000"/>
                </a:solidFill>
              </a:rPr>
              <a:t>④PL</a:t>
            </a:r>
            <a:r>
              <a:rPr lang="ko-KR" altLang="en-US" sz="1200" smtClean="0">
                <a:solidFill>
                  <a:srgbClr val="FF0000"/>
                </a:solidFill>
              </a:rPr>
              <a:t>활용</a:t>
            </a:r>
            <a:endParaRPr lang="ko-KR" altLang="en-US" sz="1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9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179512" y="187767"/>
            <a:ext cx="1539292" cy="660793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en-US" sz="1600" smtClean="0"/>
              <a:t>정보처리기사 기출문제 유형</a:t>
            </a:r>
            <a:endParaRPr lang="ko-KR" altLang="en-US" sz="1600" dirty="0"/>
          </a:p>
        </p:txBody>
      </p:sp>
      <p:pic>
        <p:nvPicPr>
          <p:cNvPr id="5" name="그림 4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1697"/>
            <a:ext cx="4058135" cy="2007383"/>
          </a:xfrm>
          <a:prstGeom prst="rect">
            <a:avLst/>
          </a:prstGeom>
        </p:spPr>
      </p:pic>
      <p:pic>
        <p:nvPicPr>
          <p:cNvPr id="6" name="그림 5" descr="화면 캡처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" y="1327534"/>
            <a:ext cx="4367473" cy="2054540"/>
          </a:xfrm>
          <a:prstGeom prst="rect">
            <a:avLst/>
          </a:prstGeom>
        </p:spPr>
      </p:pic>
      <p:pic>
        <p:nvPicPr>
          <p:cNvPr id="7" name="그림 6" descr="화면 캡처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408" y="2132856"/>
            <a:ext cx="4311849" cy="2000799"/>
          </a:xfrm>
          <a:prstGeom prst="rect">
            <a:avLst/>
          </a:prstGeom>
        </p:spPr>
      </p:pic>
      <p:pic>
        <p:nvPicPr>
          <p:cNvPr id="8" name="그림 7" descr="화면 캡처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34" y="3717032"/>
            <a:ext cx="4131348" cy="2088232"/>
          </a:xfrm>
          <a:prstGeom prst="rect">
            <a:avLst/>
          </a:prstGeom>
        </p:spPr>
      </p:pic>
      <p:pic>
        <p:nvPicPr>
          <p:cNvPr id="9" name="그림 8" descr="화면 캡처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468" y="4509120"/>
            <a:ext cx="4395789" cy="22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순서도: 처리 223"/>
          <p:cNvSpPr/>
          <p:nvPr/>
        </p:nvSpPr>
        <p:spPr>
          <a:xfrm>
            <a:off x="1131159" y="5508791"/>
            <a:ext cx="346646" cy="37438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22" name="순서도: 처리 221"/>
          <p:cNvSpPr/>
          <p:nvPr/>
        </p:nvSpPr>
        <p:spPr>
          <a:xfrm>
            <a:off x="5633571" y="5445303"/>
            <a:ext cx="728437" cy="22994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" name="원통 3"/>
          <p:cNvSpPr/>
          <p:nvPr/>
        </p:nvSpPr>
        <p:spPr>
          <a:xfrm>
            <a:off x="7791862" y="6027994"/>
            <a:ext cx="292880" cy="195253"/>
          </a:xfrm>
          <a:prstGeom prst="can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" name="순서도: 처리 4"/>
          <p:cNvSpPr/>
          <p:nvPr/>
        </p:nvSpPr>
        <p:spPr>
          <a:xfrm>
            <a:off x="7775807" y="5693811"/>
            <a:ext cx="330353" cy="200678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DBMS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26" name="꺾인 연결선 25"/>
          <p:cNvCxnSpPr>
            <a:stCxn id="52" idx="3"/>
            <a:endCxn id="124" idx="2"/>
          </p:cNvCxnSpPr>
          <p:nvPr/>
        </p:nvCxnSpPr>
        <p:spPr>
          <a:xfrm flipV="1">
            <a:off x="3449476" y="4652826"/>
            <a:ext cx="4148870" cy="5749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순서도: 처리 51"/>
          <p:cNvSpPr/>
          <p:nvPr/>
        </p:nvSpPr>
        <p:spPr>
          <a:xfrm>
            <a:off x="3098233" y="4576668"/>
            <a:ext cx="351243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Eclipse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3" name="순서도: 처리 52"/>
          <p:cNvSpPr/>
          <p:nvPr/>
        </p:nvSpPr>
        <p:spPr>
          <a:xfrm>
            <a:off x="2604895" y="4983560"/>
            <a:ext cx="828213" cy="263823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[b.java]</a:t>
            </a:r>
          </a:p>
          <a:p>
            <a:pPr algn="ctr"/>
            <a:r>
              <a:rPr lang="en-US" altLang="ko-KR" sz="825">
                <a:solidFill>
                  <a:schemeClr val="tx1"/>
                </a:solidFill>
              </a:rPr>
              <a:t>Java</a:t>
            </a:r>
            <a:r>
              <a:rPr lang="en-US" altLang="ko-KR" sz="825" smtClean="0">
                <a:solidFill>
                  <a:schemeClr val="tx1"/>
                </a:solidFill>
              </a:rPr>
              <a:t>+</a:t>
            </a:r>
            <a:r>
              <a:rPr lang="ko-KR" altLang="en-US" sz="825" smtClean="0">
                <a:solidFill>
                  <a:schemeClr val="tx1"/>
                </a:solidFill>
              </a:rPr>
              <a:t>내</a:t>
            </a:r>
            <a:r>
              <a:rPr lang="ko-KR" altLang="en-US" sz="825">
                <a:solidFill>
                  <a:schemeClr val="tx1"/>
                </a:solidFill>
              </a:rPr>
              <a:t>장</a:t>
            </a:r>
            <a:r>
              <a:rPr lang="en-US" altLang="ko-KR" sz="825" smtClean="0">
                <a:solidFill>
                  <a:schemeClr val="tx1"/>
                </a:solidFill>
              </a:rPr>
              <a:t>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54" name="꺾인 연결선 53"/>
          <p:cNvCxnSpPr>
            <a:stCxn id="53" idx="0"/>
            <a:endCxn id="52" idx="2"/>
          </p:cNvCxnSpPr>
          <p:nvPr/>
        </p:nvCxnSpPr>
        <p:spPr>
          <a:xfrm rot="5400000" flipH="1" flipV="1">
            <a:off x="3024889" y="4734595"/>
            <a:ext cx="243079" cy="25485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순서도: 처리 60"/>
          <p:cNvSpPr/>
          <p:nvPr/>
        </p:nvSpPr>
        <p:spPr>
          <a:xfrm>
            <a:off x="2795735" y="4576668"/>
            <a:ext cx="26389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cmd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63" name="꺾인 연결선 62"/>
          <p:cNvCxnSpPr>
            <a:stCxn id="53" idx="0"/>
            <a:endCxn id="61" idx="2"/>
          </p:cNvCxnSpPr>
          <p:nvPr/>
        </p:nvCxnSpPr>
        <p:spPr>
          <a:xfrm rot="16200000" flipV="1">
            <a:off x="2851803" y="4816361"/>
            <a:ext cx="243079" cy="9132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순서도: 처리 63"/>
          <p:cNvSpPr/>
          <p:nvPr/>
        </p:nvSpPr>
        <p:spPr>
          <a:xfrm>
            <a:off x="2995880" y="4251682"/>
            <a:ext cx="23990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JDK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68" name="꺾인 연결선 67"/>
          <p:cNvCxnSpPr>
            <a:stCxn id="64" idx="2"/>
            <a:endCxn id="61" idx="0"/>
          </p:cNvCxnSpPr>
          <p:nvPr/>
        </p:nvCxnSpPr>
        <p:spPr>
          <a:xfrm rot="5400000">
            <a:off x="2941171" y="4402006"/>
            <a:ext cx="161173" cy="18815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0"/>
          <p:cNvCxnSpPr>
            <a:stCxn id="64" idx="2"/>
            <a:endCxn id="52" idx="0"/>
          </p:cNvCxnSpPr>
          <p:nvPr/>
        </p:nvCxnSpPr>
        <p:spPr>
          <a:xfrm rot="16200000" flipH="1">
            <a:off x="3114257" y="4417069"/>
            <a:ext cx="161173" cy="15802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순서도: 처리 103"/>
          <p:cNvSpPr/>
          <p:nvPr/>
        </p:nvSpPr>
        <p:spPr>
          <a:xfrm>
            <a:off x="7518538" y="5415861"/>
            <a:ext cx="886281" cy="900465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 Server 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05" name="순서도: 처리 104"/>
          <p:cNvSpPr/>
          <p:nvPr/>
        </p:nvSpPr>
        <p:spPr>
          <a:xfrm>
            <a:off x="2522978" y="4107576"/>
            <a:ext cx="1069994" cy="1193632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Client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15" name="꺾인 연결선 114"/>
          <p:cNvCxnSpPr>
            <a:stCxn id="4" idx="1"/>
            <a:endCxn id="5" idx="2"/>
          </p:cNvCxnSpPr>
          <p:nvPr/>
        </p:nvCxnSpPr>
        <p:spPr>
          <a:xfrm rot="5400000" flipH="1" flipV="1">
            <a:off x="7872891" y="5959901"/>
            <a:ext cx="133505" cy="2682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제목 1"/>
          <p:cNvSpPr txBox="1">
            <a:spLocks/>
          </p:cNvSpPr>
          <p:nvPr/>
        </p:nvSpPr>
        <p:spPr>
          <a:xfrm>
            <a:off x="2358239" y="3851468"/>
            <a:ext cx="1421673" cy="21872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900" smtClean="0"/>
              <a:t>{</a:t>
            </a:r>
            <a:r>
              <a:rPr lang="ko-KR" altLang="en-US" sz="900" smtClean="0"/>
              <a:t>모바일</a:t>
            </a:r>
            <a:r>
              <a:rPr lang="en-US" altLang="ko-KR" sz="900" smtClean="0"/>
              <a:t>} </a:t>
            </a:r>
            <a:r>
              <a:rPr lang="ko-KR" altLang="en-US" sz="900" smtClean="0"/>
              <a:t>앱 </a:t>
            </a:r>
            <a:r>
              <a:rPr lang="en-US" altLang="ko-KR" sz="900" smtClean="0"/>
              <a:t>[</a:t>
            </a:r>
            <a:r>
              <a:rPr lang="ko-KR" altLang="en-US" sz="900" smtClean="0"/>
              <a:t>프로그래밍</a:t>
            </a:r>
            <a:r>
              <a:rPr lang="en-US" altLang="ko-KR" sz="900" smtClean="0"/>
              <a:t>]</a:t>
            </a:r>
            <a:endParaRPr lang="en-US" altLang="ko-KR" sz="900"/>
          </a:p>
        </p:txBody>
      </p:sp>
      <p:sp>
        <p:nvSpPr>
          <p:cNvPr id="120" name="제목 1"/>
          <p:cNvSpPr txBox="1">
            <a:spLocks/>
          </p:cNvSpPr>
          <p:nvPr/>
        </p:nvSpPr>
        <p:spPr>
          <a:xfrm>
            <a:off x="4291060" y="4941168"/>
            <a:ext cx="1681213" cy="21872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900" i="1"/>
              <a:t>{</a:t>
            </a:r>
            <a:r>
              <a:rPr lang="ko-KR" altLang="en-US" sz="900" i="1"/>
              <a:t>모바일</a:t>
            </a:r>
            <a:r>
              <a:rPr lang="en-US" altLang="ko-KR" sz="900" i="1" smtClean="0"/>
              <a:t>} </a:t>
            </a:r>
            <a:r>
              <a:rPr lang="ko-KR" altLang="en-US" sz="900" smtClean="0"/>
              <a:t>웹 </a:t>
            </a:r>
            <a:r>
              <a:rPr lang="en-US" altLang="ko-KR" sz="900" smtClean="0"/>
              <a:t>[</a:t>
            </a:r>
            <a:r>
              <a:rPr lang="ko-KR" altLang="en-US" sz="900" smtClean="0"/>
              <a:t>프로그래밍</a:t>
            </a:r>
            <a:r>
              <a:rPr lang="en-US" altLang="ko-KR" sz="900" smtClean="0"/>
              <a:t>]</a:t>
            </a:r>
            <a:endParaRPr lang="en-US" altLang="ko-KR" sz="900"/>
          </a:p>
        </p:txBody>
      </p:sp>
      <p:sp>
        <p:nvSpPr>
          <p:cNvPr id="124" name="구름 123"/>
          <p:cNvSpPr/>
          <p:nvPr/>
        </p:nvSpPr>
        <p:spPr>
          <a:xfrm>
            <a:off x="7596336" y="4508500"/>
            <a:ext cx="648065" cy="288652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</a:rPr>
              <a:t>Internet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</a:rPr>
              <a:t>id/pass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125" name="꺾인 연결선 124"/>
          <p:cNvCxnSpPr>
            <a:stCxn id="124" idx="1"/>
            <a:endCxn id="244" idx="0"/>
          </p:cNvCxnSpPr>
          <p:nvPr/>
        </p:nvCxnSpPr>
        <p:spPr>
          <a:xfrm rot="16200000" flipH="1">
            <a:off x="7814349" y="4902864"/>
            <a:ext cx="229973" cy="17933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144" idx="3"/>
            <a:endCxn id="124" idx="2"/>
          </p:cNvCxnSpPr>
          <p:nvPr/>
        </p:nvCxnSpPr>
        <p:spPr>
          <a:xfrm flipV="1">
            <a:off x="6327480" y="4652826"/>
            <a:ext cx="1270866" cy="943815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순서도: 처리 128"/>
          <p:cNvSpPr/>
          <p:nvPr/>
        </p:nvSpPr>
        <p:spPr>
          <a:xfrm>
            <a:off x="5495003" y="6124965"/>
            <a:ext cx="351243" cy="10171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Eclipse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30" name="순서도: 처리 129"/>
          <p:cNvSpPr/>
          <p:nvPr/>
        </p:nvSpPr>
        <p:spPr>
          <a:xfrm>
            <a:off x="5995176" y="6136456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[c.jsp]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JSP+SQL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31" name="꺾인 연결선 130"/>
          <p:cNvCxnSpPr>
            <a:stCxn id="130" idx="1"/>
            <a:endCxn id="129" idx="3"/>
          </p:cNvCxnSpPr>
          <p:nvPr/>
        </p:nvCxnSpPr>
        <p:spPr>
          <a:xfrm rot="10800000">
            <a:off x="5846247" y="6175822"/>
            <a:ext cx="148930" cy="8055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순서도: 처리 131"/>
          <p:cNvSpPr/>
          <p:nvPr/>
        </p:nvSpPr>
        <p:spPr>
          <a:xfrm>
            <a:off x="5495003" y="6273474"/>
            <a:ext cx="351242" cy="105866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25" smtClean="0">
                <a:solidFill>
                  <a:schemeClr val="tx1"/>
                </a:solidFill>
              </a:rPr>
              <a:t>메모장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33" name="꺾인 연결선 132"/>
          <p:cNvCxnSpPr>
            <a:stCxn id="130" idx="1"/>
            <a:endCxn id="132" idx="3"/>
          </p:cNvCxnSpPr>
          <p:nvPr/>
        </p:nvCxnSpPr>
        <p:spPr>
          <a:xfrm rot="10800000" flipV="1">
            <a:off x="5846246" y="6256375"/>
            <a:ext cx="148931" cy="70031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순서도: 처리 133"/>
          <p:cNvSpPr/>
          <p:nvPr/>
        </p:nvSpPr>
        <p:spPr>
          <a:xfrm>
            <a:off x="5080482" y="5907656"/>
            <a:ext cx="646530" cy="13187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JDK+tomcat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35" name="꺾인 연결선 134"/>
          <p:cNvCxnSpPr>
            <a:stCxn id="134" idx="2"/>
            <a:endCxn id="132" idx="1"/>
          </p:cNvCxnSpPr>
          <p:nvPr/>
        </p:nvCxnSpPr>
        <p:spPr>
          <a:xfrm rot="16200000" flipH="1">
            <a:off x="5305935" y="6137339"/>
            <a:ext cx="286880" cy="91256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134" idx="2"/>
            <a:endCxn id="129" idx="1"/>
          </p:cNvCxnSpPr>
          <p:nvPr/>
        </p:nvCxnSpPr>
        <p:spPr>
          <a:xfrm rot="16200000" flipH="1">
            <a:off x="5381228" y="6062046"/>
            <a:ext cx="136295" cy="91256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순서도: 처리 137"/>
          <p:cNvSpPr/>
          <p:nvPr/>
        </p:nvSpPr>
        <p:spPr>
          <a:xfrm>
            <a:off x="4266800" y="5197374"/>
            <a:ext cx="2177408" cy="1289683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Web Container(tomcat)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42" name="순서도: 처리 141"/>
          <p:cNvSpPr/>
          <p:nvPr/>
        </p:nvSpPr>
        <p:spPr>
          <a:xfrm>
            <a:off x="1070566" y="5480116"/>
            <a:ext cx="377207" cy="365024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[WB]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Chrome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IE</a:t>
            </a:r>
            <a:endParaRPr lang="ko-KR" altLang="en-US" sz="75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3" name="순서도: 처리 142"/>
          <p:cNvSpPr/>
          <p:nvPr/>
        </p:nvSpPr>
        <p:spPr>
          <a:xfrm>
            <a:off x="4417064" y="5488684"/>
            <a:ext cx="569923" cy="22292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[WS] </a:t>
            </a:r>
            <a:r>
              <a:rPr lang="ko-KR" altLang="en-US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정적문서</a:t>
            </a:r>
            <a:endParaRPr lang="en-US" altLang="ko-KR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Apache, IIS</a:t>
            </a:r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4" name="순서도: 처리 143"/>
          <p:cNvSpPr/>
          <p:nvPr/>
        </p:nvSpPr>
        <p:spPr>
          <a:xfrm>
            <a:off x="5599043" y="5481670"/>
            <a:ext cx="728437" cy="22994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[WAS] </a:t>
            </a:r>
            <a:r>
              <a:rPr lang="ko-KR" altLang="en-US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동적문서</a:t>
            </a:r>
            <a:endParaRPr lang="en-US" altLang="ko-KR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WebLogic,Jeus</a:t>
            </a:r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5" name="순서도: 처리 144"/>
          <p:cNvSpPr/>
          <p:nvPr/>
        </p:nvSpPr>
        <p:spPr>
          <a:xfrm>
            <a:off x="902351" y="5337851"/>
            <a:ext cx="925860" cy="1255132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WebClient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46" name="순서도: 처리 145"/>
          <p:cNvSpPr/>
          <p:nvPr/>
        </p:nvSpPr>
        <p:spPr>
          <a:xfrm>
            <a:off x="4368181" y="6136456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[a.html]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HTML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47" name="순서도: 처리 146"/>
          <p:cNvSpPr/>
          <p:nvPr/>
        </p:nvSpPr>
        <p:spPr>
          <a:xfrm>
            <a:off x="4758420" y="6136456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[b.jpg]</a:t>
            </a:r>
          </a:p>
          <a:p>
            <a:pPr algn="ctr"/>
            <a:r>
              <a:rPr lang="ko-KR" altLang="en-US" sz="675">
                <a:solidFill>
                  <a:schemeClr val="tx1"/>
                </a:solidFill>
              </a:rPr>
              <a:t>이미지</a:t>
            </a:r>
          </a:p>
        </p:txBody>
      </p:sp>
      <p:cxnSp>
        <p:nvCxnSpPr>
          <p:cNvPr id="148" name="꺾인 연결선 147"/>
          <p:cNvCxnSpPr>
            <a:stCxn id="142" idx="3"/>
            <a:endCxn id="149" idx="2"/>
          </p:cNvCxnSpPr>
          <p:nvPr/>
        </p:nvCxnSpPr>
        <p:spPr>
          <a:xfrm flipV="1">
            <a:off x="1447773" y="5658126"/>
            <a:ext cx="1031056" cy="4502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구름 148"/>
          <p:cNvSpPr/>
          <p:nvPr/>
        </p:nvSpPr>
        <p:spPr>
          <a:xfrm>
            <a:off x="2476283" y="5503064"/>
            <a:ext cx="820856" cy="310124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Internet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http://ip/a.jsp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50" name="꺾인 연결선 149"/>
          <p:cNvCxnSpPr>
            <a:stCxn id="149" idx="0"/>
            <a:endCxn id="143" idx="1"/>
          </p:cNvCxnSpPr>
          <p:nvPr/>
        </p:nvCxnSpPr>
        <p:spPr>
          <a:xfrm flipV="1">
            <a:off x="3296455" y="5600148"/>
            <a:ext cx="1120609" cy="57978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꺾인 연결선 150"/>
          <p:cNvCxnSpPr>
            <a:stCxn id="143" idx="3"/>
            <a:endCxn id="144" idx="1"/>
          </p:cNvCxnSpPr>
          <p:nvPr/>
        </p:nvCxnSpPr>
        <p:spPr>
          <a:xfrm flipV="1">
            <a:off x="4986987" y="5596641"/>
            <a:ext cx="612056" cy="3507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꺾인 연결선 151"/>
          <p:cNvCxnSpPr>
            <a:stCxn id="146" idx="0"/>
            <a:endCxn id="143" idx="2"/>
          </p:cNvCxnSpPr>
          <p:nvPr/>
        </p:nvCxnSpPr>
        <p:spPr>
          <a:xfrm rot="5400000" flipH="1" flipV="1">
            <a:off x="4410493" y="5844922"/>
            <a:ext cx="424844" cy="15822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꺾인 연결선 152"/>
          <p:cNvCxnSpPr>
            <a:stCxn id="147" idx="0"/>
            <a:endCxn id="143" idx="2"/>
          </p:cNvCxnSpPr>
          <p:nvPr/>
        </p:nvCxnSpPr>
        <p:spPr>
          <a:xfrm rot="16200000" flipV="1">
            <a:off x="4605612" y="5808026"/>
            <a:ext cx="424844" cy="23201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순서도: 처리 193"/>
          <p:cNvSpPr/>
          <p:nvPr/>
        </p:nvSpPr>
        <p:spPr>
          <a:xfrm>
            <a:off x="1048309" y="5983804"/>
            <a:ext cx="421721" cy="539903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HTML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css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JS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(Vue.js)</a:t>
            </a:r>
            <a:endParaRPr lang="ko-KR" altLang="en-US" sz="75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95" name="꺾인 연결선 194"/>
          <p:cNvCxnSpPr>
            <a:stCxn id="194" idx="0"/>
            <a:endCxn id="142" idx="2"/>
          </p:cNvCxnSpPr>
          <p:nvPr/>
        </p:nvCxnSpPr>
        <p:spPr>
          <a:xfrm rot="5400000" flipH="1" flipV="1">
            <a:off x="1189837" y="5914472"/>
            <a:ext cx="138665" cy="9525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꺾인 연결선 200"/>
          <p:cNvCxnSpPr>
            <a:stCxn id="130" idx="0"/>
            <a:endCxn id="144" idx="2"/>
          </p:cNvCxnSpPr>
          <p:nvPr/>
        </p:nvCxnSpPr>
        <p:spPr>
          <a:xfrm rot="16200000" flipV="1">
            <a:off x="5854608" y="5820266"/>
            <a:ext cx="424844" cy="20753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순서도: 처리 208"/>
          <p:cNvSpPr/>
          <p:nvPr/>
        </p:nvSpPr>
        <p:spPr>
          <a:xfrm>
            <a:off x="5495003" y="6485132"/>
            <a:ext cx="351242" cy="10586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(Spring)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210" name="순서도: 처리 209"/>
          <p:cNvSpPr/>
          <p:nvPr/>
        </p:nvSpPr>
        <p:spPr>
          <a:xfrm>
            <a:off x="4447158" y="6490702"/>
            <a:ext cx="809819" cy="106539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Python+(Django)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244" name="순서도: 처리 243"/>
          <p:cNvSpPr/>
          <p:nvPr/>
        </p:nvSpPr>
        <p:spPr>
          <a:xfrm>
            <a:off x="7733814" y="5026818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SQL</a:t>
            </a:r>
          </a:p>
          <a:p>
            <a:r>
              <a:rPr lang="en-US" altLang="ko-KR" sz="825" smtClean="0">
                <a:solidFill>
                  <a:schemeClr val="tx1"/>
                </a:solidFill>
              </a:rPr>
              <a:t>PL/SQL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67" name="제목 1"/>
          <p:cNvSpPr txBox="1">
            <a:spLocks/>
          </p:cNvSpPr>
          <p:nvPr/>
        </p:nvSpPr>
        <p:spPr>
          <a:xfrm>
            <a:off x="104183" y="152772"/>
            <a:ext cx="8890714" cy="612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소프트웨어 설계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]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과목은 응용 소프트웨어 개발을 위한 요구사항을 파악하고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파악된 요구사항을 기반으로 화면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애플리케이션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인터페이스 설계에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대해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학습</a:t>
            </a:r>
            <a:endParaRPr lang="en-US" altLang="ko-KR" sz="120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70" name="제목 1"/>
          <p:cNvSpPr txBox="1">
            <a:spLocks/>
          </p:cNvSpPr>
          <p:nvPr/>
        </p:nvSpPr>
        <p:spPr>
          <a:xfrm>
            <a:off x="104183" y="852464"/>
            <a:ext cx="8890714" cy="4915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소프트웨어 개발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]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과목은 앞서 학습한 설계를 바탕으로 효율적으로 개발하는 방법과 개발된 소프트웨어를 패키징하고 테스트하는 방법을 학습하는 과목입니다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endParaRPr lang="en-US" altLang="ko-KR" sz="120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72" name="제목 1"/>
          <p:cNvSpPr txBox="1">
            <a:spLocks/>
          </p:cNvSpPr>
          <p:nvPr/>
        </p:nvSpPr>
        <p:spPr>
          <a:xfrm>
            <a:off x="104183" y="1431550"/>
            <a:ext cx="8858403" cy="4915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데이터베이스 구축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]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과목은 출제 기준 변경 전 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데이터베이스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]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과목과 출제 기준이 거의 동일하며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출제 유형도 거의 비슷합니다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참고할 수 있는 자료가 가장 많은 과목이므로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이론 내용을 학습하신 후에는 다양한 기출 문제 풀이를 통해 학습하시는 방법을 권해드립니다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20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0" name="제목 1"/>
          <p:cNvSpPr txBox="1">
            <a:spLocks/>
          </p:cNvSpPr>
          <p:nvPr/>
        </p:nvSpPr>
        <p:spPr>
          <a:xfrm>
            <a:off x="104183" y="2010636"/>
            <a:ext cx="8858403" cy="818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프로그래밍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언어활용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]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난이도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높게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출제</a:t>
            </a:r>
            <a:r>
              <a:rPr lang="en-US" altLang="ko-KR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'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프로그래밍 언어 활용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'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파트의 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C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언어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,JAVA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언어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,Python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언어 문제는 프로그래밍 언어 기초 지식을 바탕으로 구조체 포인터와 같은 응용 문제가 출제되기도 하였습니다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계속하여 프로그래밍 언어 문제는 높은 난이도로 출제될 수 있을 것 같습니다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en-US" altLang="ko-KR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'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응용 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SW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기초 기술 활용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'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파트의 운영체제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/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네트워크 이론 내용은 다수 출제되고 있습니다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학습 범위가 넓고 학습량이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많더라도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과락대비</a:t>
            </a:r>
            <a:endParaRPr lang="en-US" altLang="ko-KR" sz="120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1" name="제목 1"/>
          <p:cNvSpPr txBox="1">
            <a:spLocks/>
          </p:cNvSpPr>
          <p:nvPr/>
        </p:nvSpPr>
        <p:spPr>
          <a:xfrm>
            <a:off x="104182" y="2916249"/>
            <a:ext cx="8858403" cy="5108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정보시스템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구축관리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]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는 신기술 용어와 보안 관련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용어가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출제되고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있습니다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필기에 출제된 용어는 실기에 출제될 확률이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높으므로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확인해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주세요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. 'IT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프로젝트 정보시스템 구축 관리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'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파트에서 신기술 용어가 꾸준히 출제되므로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 '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소프트웨어 개발 방법론 활용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'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파트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 '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소프트웨어 개발 보안 구축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'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파트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, '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시스템 보안 구축</a:t>
            </a:r>
            <a:r>
              <a:rPr lang="en-US" altLang="ko-KR" sz="1200">
                <a:latin typeface="굴림체" panose="020B0609000101010101" pitchFamily="49" charset="-127"/>
                <a:ea typeface="굴림체" panose="020B0609000101010101" pitchFamily="49" charset="-127"/>
              </a:rPr>
              <a:t>' </a:t>
            </a:r>
            <a:r>
              <a:rPr lang="ko-KR" altLang="en-US" sz="1200">
                <a:latin typeface="굴림체" panose="020B0609000101010101" pitchFamily="49" charset="-127"/>
                <a:ea typeface="굴림체" panose="020B0609000101010101" pitchFamily="49" charset="-127"/>
              </a:rPr>
              <a:t>파트를 </a:t>
            </a:r>
            <a:r>
              <a:rPr lang="ko-KR" altLang="en-US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학습</a:t>
            </a:r>
            <a:endParaRPr lang="en-US" altLang="ko-KR" sz="120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3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78" y="99493"/>
            <a:ext cx="3559499" cy="6556973"/>
          </a:xfrm>
          <a:prstGeom prst="rect">
            <a:avLst/>
          </a:prstGeom>
        </p:spPr>
      </p:pic>
      <p:sp>
        <p:nvSpPr>
          <p:cNvPr id="8" name="원통 7"/>
          <p:cNvSpPr/>
          <p:nvPr/>
        </p:nvSpPr>
        <p:spPr>
          <a:xfrm>
            <a:off x="6235583" y="4842651"/>
            <a:ext cx="1148681" cy="901465"/>
          </a:xfrm>
          <a:prstGeom prst="can">
            <a:avLst>
              <a:gd name="adj" fmla="val 7460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1200">
                <a:solidFill>
                  <a:schemeClr val="tx1"/>
                </a:solidFill>
              </a:rPr>
              <a:t>DB</a:t>
            </a:r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9" name="순서도: 처리 8"/>
          <p:cNvSpPr/>
          <p:nvPr/>
        </p:nvSpPr>
        <p:spPr>
          <a:xfrm>
            <a:off x="6039320" y="4008975"/>
            <a:ext cx="1541209" cy="2127938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altLang="ko-KR" sz="1400" smtClean="0">
                <a:solidFill>
                  <a:schemeClr val="tx1"/>
                </a:solidFill>
              </a:rPr>
              <a:t>DB Server</a:t>
            </a:r>
            <a:endParaRPr lang="ko-KR" altLang="en-US" sz="1400">
              <a:solidFill>
                <a:schemeClr val="tx1"/>
              </a:solidFill>
            </a:endParaRPr>
          </a:p>
        </p:txBody>
      </p:sp>
      <p:cxnSp>
        <p:nvCxnSpPr>
          <p:cNvPr id="10" name="꺾인 연결선 9"/>
          <p:cNvCxnSpPr>
            <a:stCxn id="8" idx="1"/>
            <a:endCxn id="11" idx="2"/>
          </p:cNvCxnSpPr>
          <p:nvPr/>
        </p:nvCxnSpPr>
        <p:spPr>
          <a:xfrm rot="16200000" flipV="1">
            <a:off x="6675609" y="4708335"/>
            <a:ext cx="267870" cy="761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순서도: 처리 10"/>
          <p:cNvSpPr/>
          <p:nvPr/>
        </p:nvSpPr>
        <p:spPr>
          <a:xfrm>
            <a:off x="6319864" y="4298449"/>
            <a:ext cx="978597" cy="276332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DBMS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순서도: 처리 11"/>
          <p:cNvSpPr/>
          <p:nvPr/>
        </p:nvSpPr>
        <p:spPr>
          <a:xfrm>
            <a:off x="3196134" y="1268760"/>
            <a:ext cx="1175078" cy="310018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sw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개발자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8" name="순서도: 처리 17"/>
          <p:cNvSpPr/>
          <p:nvPr/>
        </p:nvSpPr>
        <p:spPr>
          <a:xfrm>
            <a:off x="4682488" y="3356992"/>
            <a:ext cx="1185656" cy="3225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>
                <a:solidFill>
                  <a:schemeClr val="tx1"/>
                </a:solidFill>
              </a:rPr>
              <a:t>대화식</a:t>
            </a:r>
            <a:r>
              <a:rPr lang="en-US" altLang="ko-KR" sz="1100" smtClean="0">
                <a:solidFill>
                  <a:schemeClr val="tx1"/>
                </a:solidFill>
              </a:rPr>
              <a:t>SQL</a:t>
            </a:r>
            <a:endParaRPr lang="ko-KR" altLang="en-US" sz="1100">
              <a:solidFill>
                <a:schemeClr val="tx1"/>
              </a:solidFill>
            </a:endParaRPr>
          </a:p>
          <a:p>
            <a:pPr algn="ctr"/>
            <a:r>
              <a:rPr lang="en-US" altLang="ko-KR" sz="1100">
                <a:solidFill>
                  <a:schemeClr val="tx1"/>
                </a:solidFill>
              </a:rPr>
              <a:t>[</a:t>
            </a:r>
            <a:r>
              <a:rPr lang="en-US" altLang="ko-KR" sz="1100" smtClean="0">
                <a:solidFill>
                  <a:schemeClr val="tx1"/>
                </a:solidFill>
              </a:rPr>
              <a:t>SQL*plus</a:t>
            </a:r>
            <a:r>
              <a:rPr lang="ko-KR" altLang="en-US" sz="1100" smtClean="0">
                <a:solidFill>
                  <a:schemeClr val="tx1"/>
                </a:solidFill>
              </a:rPr>
              <a:t>툴</a:t>
            </a:r>
            <a:r>
              <a:rPr lang="en-US" altLang="ko-KR" sz="110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9" name="순서도: 처리 18"/>
          <p:cNvSpPr/>
          <p:nvPr/>
        </p:nvSpPr>
        <p:spPr>
          <a:xfrm>
            <a:off x="3196134" y="2762039"/>
            <a:ext cx="1175078" cy="39457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설계자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0" name="순서도: 처리 19"/>
          <p:cNvSpPr/>
          <p:nvPr/>
        </p:nvSpPr>
        <p:spPr>
          <a:xfrm>
            <a:off x="3196134" y="3945300"/>
            <a:ext cx="1175078" cy="39457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관리자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2" name="순서도: 처리 31"/>
          <p:cNvSpPr/>
          <p:nvPr/>
        </p:nvSpPr>
        <p:spPr>
          <a:xfrm>
            <a:off x="6148098" y="1165336"/>
            <a:ext cx="1304222" cy="519490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 smtClean="0">
                <a:solidFill>
                  <a:schemeClr val="tx1"/>
                </a:solidFill>
              </a:rPr>
              <a:t>내장</a:t>
            </a:r>
            <a:r>
              <a:rPr lang="en-US" altLang="ko-KR" sz="1100" smtClean="0">
                <a:solidFill>
                  <a:schemeClr val="tx1"/>
                </a:solidFill>
              </a:rPr>
              <a:t>SQL +</a:t>
            </a:r>
          </a:p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host(Java,Jsp..)</a:t>
            </a:r>
          </a:p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=&gt;(SW)App,Web</a:t>
            </a:r>
          </a:p>
        </p:txBody>
      </p:sp>
      <p:graphicFrame>
        <p:nvGraphicFramePr>
          <p:cNvPr id="47" name="표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48510"/>
              </p:ext>
            </p:extLst>
          </p:nvPr>
        </p:nvGraphicFramePr>
        <p:xfrm>
          <a:off x="6654597" y="5187874"/>
          <a:ext cx="624840" cy="36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1318674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6011163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86867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342220"/>
                  </a:ext>
                </a:extLst>
              </a:tr>
              <a:tr h="125696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26169"/>
                  </a:ext>
                </a:extLst>
              </a:tr>
              <a:tr h="125696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08735"/>
                  </a:ext>
                </a:extLst>
              </a:tr>
            </a:tbl>
          </a:graphicData>
        </a:graphic>
      </p:graphicFrame>
      <p:sp>
        <p:nvSpPr>
          <p:cNvPr id="21" name="순서도: 처리 20"/>
          <p:cNvSpPr/>
          <p:nvPr/>
        </p:nvSpPr>
        <p:spPr>
          <a:xfrm>
            <a:off x="7938012" y="2659049"/>
            <a:ext cx="792089" cy="98597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서점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학교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회사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22" name="순서도: 처리 21"/>
          <p:cNvSpPr/>
          <p:nvPr/>
        </p:nvSpPr>
        <p:spPr>
          <a:xfrm>
            <a:off x="8154037" y="2725022"/>
            <a:ext cx="362135" cy="35114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프로세스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</a:t>
            </a:r>
            <a:r>
              <a:rPr lang="ko-KR" altLang="en-US" sz="675" smtClean="0">
                <a:solidFill>
                  <a:schemeClr val="tx1"/>
                </a:solidFill>
              </a:rPr>
              <a:t>개발자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23" name="순서도: 처리 22"/>
          <p:cNvSpPr/>
          <p:nvPr/>
        </p:nvSpPr>
        <p:spPr>
          <a:xfrm>
            <a:off x="8154037" y="3099021"/>
            <a:ext cx="386233" cy="35114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데이터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</a:t>
            </a:r>
            <a:r>
              <a:rPr lang="ko-KR" altLang="en-US" sz="675" smtClean="0">
                <a:solidFill>
                  <a:schemeClr val="tx1"/>
                </a:solidFill>
              </a:rPr>
              <a:t>설계자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5" name="꺾인 연결선 24"/>
          <p:cNvCxnSpPr>
            <a:stCxn id="32" idx="3"/>
            <a:endCxn id="22" idx="0"/>
          </p:cNvCxnSpPr>
          <p:nvPr/>
        </p:nvCxnSpPr>
        <p:spPr>
          <a:xfrm>
            <a:off x="7452320" y="1425081"/>
            <a:ext cx="882785" cy="1299941"/>
          </a:xfrm>
          <a:prstGeom prst="bentConnector2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꺾인 연결선 27"/>
          <p:cNvCxnSpPr>
            <a:stCxn id="8" idx="4"/>
            <a:endCxn id="23" idx="2"/>
          </p:cNvCxnSpPr>
          <p:nvPr/>
        </p:nvCxnSpPr>
        <p:spPr>
          <a:xfrm flipV="1">
            <a:off x="7384264" y="3450170"/>
            <a:ext cx="962890" cy="1843214"/>
          </a:xfrm>
          <a:prstGeom prst="bentConnector2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155175" y="113679"/>
            <a:ext cx="387829" cy="138044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mtClean="0"/>
              <a:t>학습목차</a:t>
            </a:r>
            <a:endParaRPr lang="ko-KR" altLang="en-US" dirty="0"/>
          </a:p>
        </p:txBody>
      </p:sp>
      <p:cxnSp>
        <p:nvCxnSpPr>
          <p:cNvPr id="31" name="꺾인 연결선 30"/>
          <p:cNvCxnSpPr>
            <a:stCxn id="11" idx="0"/>
            <a:endCxn id="32" idx="2"/>
          </p:cNvCxnSpPr>
          <p:nvPr/>
        </p:nvCxnSpPr>
        <p:spPr>
          <a:xfrm rot="16200000" flipV="1">
            <a:off x="5497875" y="2987161"/>
            <a:ext cx="2613623" cy="8954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꺾인 연결선 33"/>
          <p:cNvCxnSpPr>
            <a:stCxn id="11" idx="0"/>
            <a:endCxn id="18" idx="3"/>
          </p:cNvCxnSpPr>
          <p:nvPr/>
        </p:nvCxnSpPr>
        <p:spPr>
          <a:xfrm rot="16200000" flipV="1">
            <a:off x="5948567" y="3437852"/>
            <a:ext cx="780175" cy="941019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꺾인 연결선 55"/>
          <p:cNvCxnSpPr>
            <a:stCxn id="12" idx="3"/>
            <a:endCxn id="32" idx="1"/>
          </p:cNvCxnSpPr>
          <p:nvPr/>
        </p:nvCxnSpPr>
        <p:spPr>
          <a:xfrm>
            <a:off x="4371212" y="1423769"/>
            <a:ext cx="1776886" cy="1312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꺾인 연결선 58"/>
          <p:cNvCxnSpPr>
            <a:stCxn id="19" idx="3"/>
            <a:endCxn id="18" idx="0"/>
          </p:cNvCxnSpPr>
          <p:nvPr/>
        </p:nvCxnSpPr>
        <p:spPr>
          <a:xfrm>
            <a:off x="4371212" y="2959325"/>
            <a:ext cx="904104" cy="397667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꺾인 연결선 61"/>
          <p:cNvCxnSpPr>
            <a:stCxn id="20" idx="3"/>
            <a:endCxn id="18" idx="2"/>
          </p:cNvCxnSpPr>
          <p:nvPr/>
        </p:nvCxnSpPr>
        <p:spPr>
          <a:xfrm flipV="1">
            <a:off x="4371212" y="3679555"/>
            <a:ext cx="904104" cy="463031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순서도: 처리 71"/>
          <p:cNvSpPr/>
          <p:nvPr/>
        </p:nvSpPr>
        <p:spPr>
          <a:xfrm>
            <a:off x="6857139" y="4005064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SQL</a:t>
            </a:r>
          </a:p>
          <a:p>
            <a:r>
              <a:rPr lang="en-US" altLang="ko-KR" sz="825" smtClean="0">
                <a:solidFill>
                  <a:schemeClr val="tx1"/>
                </a:solidFill>
              </a:rPr>
              <a:t>PL/SQL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pic>
        <p:nvPicPr>
          <p:cNvPr id="73" name="그림 72" descr="화면 캡처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990" y="5487835"/>
            <a:ext cx="258772" cy="11545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74" name="그림 73" descr="화면 캡처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259" y="5540371"/>
            <a:ext cx="282034" cy="125829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5" name="순서도: 처리 84"/>
          <p:cNvSpPr/>
          <p:nvPr/>
        </p:nvSpPr>
        <p:spPr>
          <a:xfrm>
            <a:off x="6211128" y="476672"/>
            <a:ext cx="1175081" cy="281835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sw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사용자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87" name="꺾인 연결선 86"/>
          <p:cNvCxnSpPr>
            <a:stCxn id="85" idx="2"/>
            <a:endCxn id="32" idx="0"/>
          </p:cNvCxnSpPr>
          <p:nvPr/>
        </p:nvCxnSpPr>
        <p:spPr>
          <a:xfrm rot="16200000" flipH="1">
            <a:off x="6596025" y="961151"/>
            <a:ext cx="406829" cy="1540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99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</TotalTime>
  <Words>693</Words>
  <Application>Microsoft Office PowerPoint</Application>
  <PresentationFormat>화면 슬라이드 쇼(4:3)</PresentationFormat>
  <Paragraphs>210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굴림</vt:lpstr>
      <vt:lpstr>굴림체</vt:lpstr>
      <vt:lpstr>맑은 고딕</vt:lpstr>
      <vt:lpstr>아리따M</vt:lpstr>
      <vt:lpstr>함초롬바탕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ㅇㅅㅇ</dc:creator>
  <cp:lastModifiedBy>Windows 사용자</cp:lastModifiedBy>
  <cp:revision>195</cp:revision>
  <dcterms:created xsi:type="dcterms:W3CDTF">2020-06-18T03:20:34Z</dcterms:created>
  <dcterms:modified xsi:type="dcterms:W3CDTF">2022-03-14T20:56:35Z</dcterms:modified>
</cp:coreProperties>
</file>